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4.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5.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6.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13" r:id="rId2"/>
    <p:sldMasterId id="2147483725" r:id="rId3"/>
    <p:sldMasterId id="2147483737" r:id="rId4"/>
  </p:sldMasterIdLst>
  <p:notesMasterIdLst>
    <p:notesMasterId r:id="rId48"/>
  </p:notesMasterIdLst>
  <p:sldIdLst>
    <p:sldId id="436" r:id="rId5"/>
    <p:sldId id="437" r:id="rId6"/>
    <p:sldId id="257" r:id="rId7"/>
    <p:sldId id="438" r:id="rId8"/>
    <p:sldId id="439" r:id="rId9"/>
    <p:sldId id="448" r:id="rId10"/>
    <p:sldId id="447" r:id="rId11"/>
    <p:sldId id="446" r:id="rId12"/>
    <p:sldId id="440" r:id="rId13"/>
    <p:sldId id="441" r:id="rId14"/>
    <p:sldId id="442" r:id="rId15"/>
    <p:sldId id="444" r:id="rId16"/>
    <p:sldId id="443" r:id="rId17"/>
    <p:sldId id="445" r:id="rId18"/>
    <p:sldId id="449" r:id="rId19"/>
    <p:sldId id="465" r:id="rId20"/>
    <p:sldId id="451" r:id="rId21"/>
    <p:sldId id="452" r:id="rId22"/>
    <p:sldId id="454" r:id="rId23"/>
    <p:sldId id="453" r:id="rId24"/>
    <p:sldId id="456" r:id="rId25"/>
    <p:sldId id="459" r:id="rId26"/>
    <p:sldId id="457" r:id="rId27"/>
    <p:sldId id="455" r:id="rId28"/>
    <p:sldId id="458" r:id="rId29"/>
    <p:sldId id="466" r:id="rId30"/>
    <p:sldId id="467" r:id="rId31"/>
    <p:sldId id="468" r:id="rId32"/>
    <p:sldId id="469" r:id="rId33"/>
    <p:sldId id="470" r:id="rId34"/>
    <p:sldId id="472" r:id="rId35"/>
    <p:sldId id="559" r:id="rId36"/>
    <p:sldId id="471" r:id="rId37"/>
    <p:sldId id="473" r:id="rId38"/>
    <p:sldId id="474" r:id="rId39"/>
    <p:sldId id="475" r:id="rId40"/>
    <p:sldId id="476" r:id="rId41"/>
    <p:sldId id="477" r:id="rId42"/>
    <p:sldId id="478" r:id="rId43"/>
    <p:sldId id="479" r:id="rId44"/>
    <p:sldId id="480" r:id="rId45"/>
    <p:sldId id="481" r:id="rId46"/>
    <p:sldId id="57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5DCE"/>
    <a:srgbClr val="2A62DE"/>
    <a:srgbClr val="FF9900"/>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45" autoAdjust="0"/>
    <p:restoredTop sz="94614"/>
  </p:normalViewPr>
  <p:slideViewPr>
    <p:cSldViewPr snapToGrid="0" snapToObjects="1">
      <p:cViewPr>
        <p:scale>
          <a:sx n="63" d="100"/>
          <a:sy n="63" d="100"/>
        </p:scale>
        <p:origin x="624" y="4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5.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n-US" sz="2400" b="1">
                <a:solidFill>
                  <a:sysClr val="windowText" lastClr="000000"/>
                </a:solidFill>
              </a:rPr>
              <a:t>Lung, Colorectal, Breast &amp; Cervical Cancers are</a:t>
            </a:r>
            <a:r>
              <a:rPr lang="en-US" sz="2400" b="1" baseline="0">
                <a:solidFill>
                  <a:sysClr val="windowText" lastClr="000000"/>
                </a:solidFill>
              </a:rPr>
              <a:t> </a:t>
            </a:r>
            <a:r>
              <a:rPr lang="en-US" sz="2400" b="1" baseline="0">
                <a:solidFill>
                  <a:srgbClr val="FF0000"/>
                </a:solidFill>
              </a:rPr>
              <a:t>41%</a:t>
            </a:r>
            <a:r>
              <a:rPr lang="en-US" sz="2400" b="1" baseline="0">
                <a:solidFill>
                  <a:sysClr val="windowText" lastClr="000000"/>
                </a:solidFill>
              </a:rPr>
              <a:t> of </a:t>
            </a:r>
          </a:p>
          <a:p>
            <a:pPr>
              <a:defRPr sz="2400" b="1">
                <a:solidFill>
                  <a:sysClr val="windowText" lastClr="000000"/>
                </a:solidFill>
              </a:defRPr>
            </a:pPr>
            <a:r>
              <a:rPr lang="en-US" sz="2400" b="1" baseline="0">
                <a:solidFill>
                  <a:sysClr val="windowText" lastClr="000000"/>
                </a:solidFill>
              </a:rPr>
              <a:t>all Cancer Cases Diagnosed in Kentucky Annually, </a:t>
            </a:r>
          </a:p>
          <a:p>
            <a:pPr>
              <a:defRPr sz="2400" b="1">
                <a:solidFill>
                  <a:sysClr val="windowText" lastClr="000000"/>
                </a:solidFill>
              </a:defRPr>
            </a:pPr>
            <a:r>
              <a:rPr lang="en-US" sz="2400" b="1" baseline="0">
                <a:solidFill>
                  <a:sysClr val="windowText" lastClr="000000"/>
                </a:solidFill>
              </a:rPr>
              <a:t>2013-2017</a:t>
            </a:r>
            <a:endParaRPr lang="en-US" sz="2400" b="1">
              <a:solidFill>
                <a:sysClr val="windowText" lastClr="000000"/>
              </a:solidFill>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165093974513238"/>
          <c:y val="0.23632306712623691"/>
          <c:w val="0.78116639575549029"/>
          <c:h val="0.64734854227945504"/>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964-4707-BB5F-76D0F3A5F82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964-4707-BB5F-76D0F3A5F82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964-4707-BB5F-76D0F3A5F82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5964-4707-BB5F-76D0F3A5F822}"/>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5964-4707-BB5F-76D0F3A5F822}"/>
              </c:ext>
            </c:extLst>
          </c:dPt>
          <c:dLbls>
            <c:dLbl>
              <c:idx val="0"/>
              <c:layout>
                <c:manualLayout>
                  <c:x val="4.3338100242939992E-2"/>
                  <c:y val="3.1313183705840422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ysClr val="windowText" lastClr="000000"/>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4938933571641347"/>
                      <c:h val="0.11175095622609435"/>
                    </c:manualLayout>
                  </c15:layout>
                </c:ext>
                <c:ext xmlns:c16="http://schemas.microsoft.com/office/drawing/2014/chart" uri="{C3380CC4-5D6E-409C-BE32-E72D297353CC}">
                  <c16:uniqueId val="{00000001-5964-4707-BB5F-76D0F3A5F822}"/>
                </c:ext>
              </c:extLst>
            </c:dLbl>
            <c:dLbl>
              <c:idx val="1"/>
              <c:layout>
                <c:manualLayout>
                  <c:x val="-1.0029059927543101E-16"/>
                  <c:y val="1.7342745565219139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964-4707-BB5F-76D0F3A5F822}"/>
                </c:ext>
              </c:extLst>
            </c:dLbl>
            <c:dLbl>
              <c:idx val="2"/>
              <c:layout>
                <c:manualLayout>
                  <c:x val="4.8728010475704574E-4"/>
                  <c:y val="-2.7967479946859518E-2"/>
                </c:manualLayout>
              </c:layout>
              <c:tx>
                <c:rich>
                  <a:bodyPr/>
                  <a:lstStyle/>
                  <a:p>
                    <a:fld id="{243BBF22-2E07-41A2-9640-C1B408E4ABE1}" type="CATEGORYNAME">
                      <a:rPr lang="en-US"/>
                      <a:pPr/>
                      <a:t>[CATEGORY NAME]</a:t>
                    </a:fld>
                    <a:r>
                      <a:rPr lang="en-US" baseline="0" dirty="0"/>
                      <a:t>,         </a:t>
                    </a:r>
                    <a:fld id="{2C352D11-23BF-40B5-8C80-CA7819207439}" type="VALUE">
                      <a:rPr lang="en-US" baseline="0"/>
                      <a:pPr/>
                      <a:t>[VALUE]</a:t>
                    </a:fld>
                    <a:r>
                      <a:rPr lang="en-US" baseline="0" dirty="0"/>
                      <a:t>, </a:t>
                    </a:r>
                    <a:fld id="{CC20BF42-441A-4154-B7C7-24D730CA2FD7}" type="PERCENTAGE">
                      <a:rPr lang="en-US" baseline="0"/>
                      <a:pPr/>
                      <a:t>[PERCENTAGE]</a:t>
                    </a:fld>
                    <a:endParaRPr lang="en-US" baseline="0" dirty="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964-4707-BB5F-76D0F3A5F822}"/>
                </c:ext>
              </c:extLst>
            </c:dLbl>
            <c:dLbl>
              <c:idx val="3"/>
              <c:layout>
                <c:manualLayout>
                  <c:x val="-1.2790429711057362E-3"/>
                  <c:y val="4.2367592384991966E-3"/>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ysClr val="windowText" lastClr="000000"/>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8223726718241179"/>
                      <c:h val="9.9646623007653132E-2"/>
                    </c:manualLayout>
                  </c15:layout>
                </c:ext>
                <c:ext xmlns:c16="http://schemas.microsoft.com/office/drawing/2014/chart" uri="{C3380CC4-5D6E-409C-BE32-E72D297353CC}">
                  <c16:uniqueId val="{00000007-5964-4707-BB5F-76D0F3A5F822}"/>
                </c:ext>
              </c:extLst>
            </c:dLbl>
            <c:dLbl>
              <c:idx val="4"/>
              <c:layout>
                <c:manualLayout>
                  <c:x val="1.8191485466668961E-2"/>
                  <c:y val="-0.28101861921955884"/>
                </c:manualLayout>
              </c:layout>
              <c:tx>
                <c:rich>
                  <a:bodyPr rot="0" spcFirstLastPara="1" vertOverflow="ellipsis" vert="horz" wrap="square" lIns="38100" tIns="19050" rIns="38100" bIns="19050" anchor="ctr" anchorCtr="1">
                    <a:noAutofit/>
                  </a:bodyPr>
                  <a:lstStyle/>
                  <a:p>
                    <a:pPr>
                      <a:defRPr sz="1800" b="1" i="0" u="none" strike="noStrike" kern="1200" baseline="0">
                        <a:solidFill>
                          <a:sysClr val="windowText" lastClr="000000"/>
                        </a:solidFill>
                        <a:latin typeface="+mn-lt"/>
                        <a:ea typeface="+mn-ea"/>
                        <a:cs typeface="+mn-cs"/>
                      </a:defRPr>
                    </a:pPr>
                    <a:fld id="{9CB32832-49FA-43F8-8309-0DD82DB1DED1}" type="CATEGORYNAME">
                      <a:rPr lang="en-US" sz="1800" smtClean="0"/>
                      <a:pPr>
                        <a:defRPr sz="1800" b="1">
                          <a:solidFill>
                            <a:sysClr val="windowText" lastClr="000000"/>
                          </a:solidFill>
                        </a:defRPr>
                      </a:pPr>
                      <a:t>[CATEGORY NAME]</a:t>
                    </a:fld>
                    <a:endParaRPr lang="en-US" sz="1800" dirty="0"/>
                  </a:p>
                  <a:p>
                    <a:pPr>
                      <a:defRPr sz="1800" b="1">
                        <a:solidFill>
                          <a:sysClr val="windowText" lastClr="000000"/>
                        </a:solidFill>
                      </a:defRPr>
                    </a:pPr>
                    <a:r>
                      <a:rPr lang="en-US" sz="1800" baseline="0" dirty="0"/>
                      <a:t> </a:t>
                    </a:r>
                    <a:fld id="{68890001-2035-4544-BA15-F7E8A3603AC9}" type="VALUE">
                      <a:rPr lang="en-US" sz="1800" baseline="0"/>
                      <a:pPr>
                        <a:defRPr sz="1800" b="1">
                          <a:solidFill>
                            <a:sysClr val="windowText" lastClr="000000"/>
                          </a:solidFill>
                        </a:defRPr>
                      </a:pPr>
                      <a:t>[VALUE]</a:t>
                    </a:fld>
                    <a:r>
                      <a:rPr lang="en-US" sz="1800" baseline="0" dirty="0"/>
                      <a:t>, </a:t>
                    </a:r>
                    <a:fld id="{BCB7667E-BEC1-4314-8DE4-8C43D492E75D}" type="PERCENTAGE">
                      <a:rPr lang="en-US" sz="1800" baseline="0"/>
                      <a:pPr>
                        <a:defRPr sz="1800" b="1">
                          <a:solidFill>
                            <a:sysClr val="windowText" lastClr="000000"/>
                          </a:solidFill>
                        </a:defRPr>
                      </a:pPr>
                      <a:t>[PERCENTAGE]</a:t>
                    </a:fld>
                    <a:endParaRPr lang="en-US" sz="1800" baseline="0" dirty="0"/>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ysClr val="windowText" lastClr="000000"/>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8641915350023258"/>
                      <c:h val="0.13669331495059078"/>
                    </c:manualLayout>
                  </c15:layout>
                  <c15:dlblFieldTable/>
                  <c15:showDataLabelsRange val="0"/>
                </c:ext>
                <c:ext xmlns:c16="http://schemas.microsoft.com/office/drawing/2014/chart" uri="{C3380CC4-5D6E-409C-BE32-E72D297353CC}">
                  <c16:uniqueId val="{00000009-5964-4707-BB5F-76D0F3A5F82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extLst>
          </c:dLbls>
          <c:cat>
            <c:strRef>
              <c:f>Incidence!$A$3:$A$7</c:f>
              <c:strCache>
                <c:ptCount val="5"/>
                <c:pt idx="0">
                  <c:v>Lung and Bronchus</c:v>
                </c:pt>
                <c:pt idx="1">
                  <c:v>Colon and Rectum</c:v>
                </c:pt>
                <c:pt idx="2">
                  <c:v>Female Breast</c:v>
                </c:pt>
                <c:pt idx="3">
                  <c:v>Cervix</c:v>
                </c:pt>
                <c:pt idx="4">
                  <c:v>All Other Sites</c:v>
                </c:pt>
              </c:strCache>
            </c:strRef>
          </c:cat>
          <c:val>
            <c:numRef>
              <c:f>Incidence!$B$3:$B$7</c:f>
              <c:numCache>
                <c:formatCode>#,##0</c:formatCode>
                <c:ptCount val="5"/>
                <c:pt idx="0">
                  <c:v>24664</c:v>
                </c:pt>
                <c:pt idx="1">
                  <c:v>13432</c:v>
                </c:pt>
                <c:pt idx="2">
                  <c:v>21039</c:v>
                </c:pt>
                <c:pt idx="3">
                  <c:v>1085</c:v>
                </c:pt>
                <c:pt idx="4">
                  <c:v>87895</c:v>
                </c:pt>
              </c:numCache>
            </c:numRef>
          </c:val>
          <c:extLst>
            <c:ext xmlns:c16="http://schemas.microsoft.com/office/drawing/2014/chart" uri="{C3380CC4-5D6E-409C-BE32-E72D297353CC}">
              <c16:uniqueId val="{0000000A-5964-4707-BB5F-76D0F3A5F822}"/>
            </c:ext>
          </c:extLst>
        </c:ser>
        <c:dLbls>
          <c:dLblPos val="outEnd"/>
          <c:showLegendKey val="0"/>
          <c:showVal val="1"/>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n-US" sz="2400" b="1">
                <a:solidFill>
                  <a:sysClr val="windowText" lastClr="000000"/>
                </a:solidFill>
              </a:rPr>
              <a:t>Overall Female</a:t>
            </a:r>
            <a:r>
              <a:rPr lang="en-US" sz="2400" b="1" baseline="0">
                <a:solidFill>
                  <a:sysClr val="windowText" lastClr="000000"/>
                </a:solidFill>
              </a:rPr>
              <a:t> Breast Cancer </a:t>
            </a:r>
            <a:r>
              <a:rPr lang="en-US" sz="2400" b="1" baseline="0">
                <a:solidFill>
                  <a:srgbClr val="0070C0"/>
                </a:solidFill>
              </a:rPr>
              <a:t>Incidence</a:t>
            </a:r>
            <a:r>
              <a:rPr lang="en-US" sz="2400" b="1" baseline="0">
                <a:solidFill>
                  <a:sysClr val="windowText" lastClr="000000"/>
                </a:solidFill>
              </a:rPr>
              <a:t> Rates, 2000-2017</a:t>
            </a:r>
            <a:endParaRPr lang="en-US" sz="2400" b="1">
              <a:solidFill>
                <a:sysClr val="windowText" lastClr="000000"/>
              </a:solidFill>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Overall!$A$4</c:f>
              <c:strCache>
                <c:ptCount val="1"/>
                <c:pt idx="0">
                  <c:v>Age-Adjusted Rate</c:v>
                </c:pt>
              </c:strCache>
            </c:strRef>
          </c:tx>
          <c:spPr>
            <a:ln w="25400" cap="rnd">
              <a:solidFill>
                <a:srgbClr val="0070C0"/>
              </a:solidFill>
              <a:round/>
            </a:ln>
            <a:effectLst/>
          </c:spPr>
          <c:marker>
            <c:symbol val="circle"/>
            <c:size val="5"/>
            <c:spPr>
              <a:solidFill>
                <a:srgbClr val="0070C0"/>
              </a:solidFill>
              <a:ln w="31750">
                <a:solidFill>
                  <a:srgbClr val="0070C0"/>
                </a:solidFill>
              </a:ln>
              <a:effectLst/>
            </c:spPr>
          </c:marker>
          <c:trendline>
            <c:spPr>
              <a:ln w="31750" cap="rnd">
                <a:solidFill>
                  <a:srgbClr val="0070C0"/>
                </a:solidFill>
                <a:prstDash val="sysDot"/>
              </a:ln>
              <a:effectLst/>
            </c:spPr>
            <c:trendlineType val="linear"/>
            <c:dispRSqr val="1"/>
            <c:dispEq val="0"/>
            <c:trendlineLbl>
              <c:layout>
                <c:manualLayout>
                  <c:x val="-3.9966694421315566E-3"/>
                  <c:y val="-0.11105058365758755"/>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rendlineLbl>
          </c:trendline>
          <c:xVal>
            <c:numRef>
              <c:f>Overall!$B$3:$S$3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Overall!$B$4:$S$4</c:f>
              <c:numCache>
                <c:formatCode>General</c:formatCode>
                <c:ptCount val="18"/>
                <c:pt idx="0">
                  <c:v>149.69999999999999</c:v>
                </c:pt>
                <c:pt idx="1">
                  <c:v>151.5</c:v>
                </c:pt>
                <c:pt idx="2">
                  <c:v>146.6</c:v>
                </c:pt>
                <c:pt idx="3">
                  <c:v>143.4</c:v>
                </c:pt>
                <c:pt idx="4">
                  <c:v>142.4</c:v>
                </c:pt>
                <c:pt idx="5">
                  <c:v>140.80000000000001</c:v>
                </c:pt>
                <c:pt idx="6">
                  <c:v>148.6</c:v>
                </c:pt>
                <c:pt idx="7">
                  <c:v>147.30000000000001</c:v>
                </c:pt>
                <c:pt idx="8">
                  <c:v>147.5</c:v>
                </c:pt>
                <c:pt idx="9">
                  <c:v>146.6</c:v>
                </c:pt>
                <c:pt idx="10">
                  <c:v>145.9</c:v>
                </c:pt>
                <c:pt idx="11">
                  <c:v>146.4</c:v>
                </c:pt>
                <c:pt idx="12">
                  <c:v>150.4</c:v>
                </c:pt>
                <c:pt idx="13">
                  <c:v>151.1</c:v>
                </c:pt>
                <c:pt idx="14">
                  <c:v>157.19999999999999</c:v>
                </c:pt>
                <c:pt idx="15">
                  <c:v>154.1</c:v>
                </c:pt>
                <c:pt idx="16">
                  <c:v>150.80000000000001</c:v>
                </c:pt>
                <c:pt idx="17">
                  <c:v>151.19999999999999</c:v>
                </c:pt>
              </c:numCache>
            </c:numRef>
          </c:yVal>
          <c:smooth val="0"/>
          <c:extLst>
            <c:ext xmlns:c16="http://schemas.microsoft.com/office/drawing/2014/chart" uri="{C3380CC4-5D6E-409C-BE32-E72D297353CC}">
              <c16:uniqueId val="{00000001-2274-4A11-85D9-9B5CE5A710CA}"/>
            </c:ext>
          </c:extLst>
        </c:ser>
        <c:dLbls>
          <c:showLegendKey val="0"/>
          <c:showVal val="0"/>
          <c:showCatName val="0"/>
          <c:showSerName val="0"/>
          <c:showPercent val="0"/>
          <c:showBubbleSize val="0"/>
        </c:dLbls>
        <c:axId val="1536433007"/>
        <c:axId val="1474508511"/>
      </c:scatterChart>
      <c:valAx>
        <c:axId val="1536433007"/>
        <c:scaling>
          <c:orientation val="minMax"/>
          <c:max val="2017"/>
          <c:min val="20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Year</a:t>
                </a:r>
              </a:p>
            </c:rich>
          </c:tx>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474508511"/>
        <c:crosses val="autoZero"/>
        <c:crossBetween val="midCat"/>
        <c:majorUnit val="1"/>
      </c:valAx>
      <c:valAx>
        <c:axId val="1474508511"/>
        <c:scaling>
          <c:orientation val="minMax"/>
          <c:max val="190"/>
          <c:min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Age-adjusted Rate (per 100,000)</a:t>
                </a:r>
              </a:p>
            </c:rich>
          </c:tx>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53643300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en-US" sz="2400" b="1">
                <a:solidFill>
                  <a:schemeClr val="tx1"/>
                </a:solidFill>
              </a:rPr>
              <a:t>White vs. Black Overall Female Breast Cancer </a:t>
            </a:r>
            <a:r>
              <a:rPr lang="en-US" sz="2400" b="1">
                <a:solidFill>
                  <a:srgbClr val="0070C0"/>
                </a:solidFill>
              </a:rPr>
              <a:t>Incidence</a:t>
            </a:r>
            <a:r>
              <a:rPr lang="en-US" sz="2400" b="1">
                <a:solidFill>
                  <a:schemeClr val="tx1"/>
                </a:solidFill>
              </a:rPr>
              <a:t> Rates, </a:t>
            </a:r>
          </a:p>
          <a:p>
            <a:pPr>
              <a:defRPr sz="2400" b="1">
                <a:solidFill>
                  <a:schemeClr val="tx1"/>
                </a:solidFill>
              </a:defRPr>
            </a:pPr>
            <a:r>
              <a:rPr lang="en-US" sz="2400" b="1">
                <a:solidFill>
                  <a:schemeClr val="tx1"/>
                </a:solidFill>
              </a:rPr>
              <a:t>2000-2017</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tx>
            <c:strRef>
              <c:f>'White vs. Black'!$A$4</c:f>
              <c:strCache>
                <c:ptCount val="1"/>
                <c:pt idx="0">
                  <c:v>White</c:v>
                </c:pt>
              </c:strCache>
            </c:strRef>
          </c:tx>
          <c:spPr>
            <a:ln w="25400" cap="rnd">
              <a:solidFill>
                <a:srgbClr val="0070C0"/>
              </a:solidFill>
              <a:round/>
            </a:ln>
            <a:effectLst/>
          </c:spPr>
          <c:marker>
            <c:symbol val="circle"/>
            <c:size val="5"/>
            <c:spPr>
              <a:solidFill>
                <a:srgbClr val="0070C0"/>
              </a:solidFill>
              <a:ln w="31750">
                <a:solidFill>
                  <a:srgbClr val="0070C0"/>
                </a:solidFill>
              </a:ln>
              <a:effectLst/>
            </c:spPr>
          </c:marker>
          <c:trendline>
            <c:spPr>
              <a:ln w="31750" cap="rnd">
                <a:solidFill>
                  <a:srgbClr val="0070C0"/>
                </a:solidFill>
                <a:prstDash val="sysDot"/>
              </a:ln>
              <a:effectLst/>
            </c:spPr>
            <c:trendlineType val="linear"/>
            <c:dispRSqr val="1"/>
            <c:dispEq val="0"/>
            <c:trendlineLbl>
              <c:layout>
                <c:manualLayout>
                  <c:x val="-1.9095477386934775E-2"/>
                  <c:y val="7.3702814501365121E-2"/>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rendlineLbl>
          </c:trendline>
          <c:xVal>
            <c:numRef>
              <c:f>'White vs. Black'!$B$3:$S$3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'White vs. Black'!$B$4:$S$4</c:f>
              <c:numCache>
                <c:formatCode>General</c:formatCode>
                <c:ptCount val="18"/>
                <c:pt idx="0">
                  <c:v>149.5</c:v>
                </c:pt>
                <c:pt idx="1">
                  <c:v>151.30000000000001</c:v>
                </c:pt>
                <c:pt idx="2">
                  <c:v>146.30000000000001</c:v>
                </c:pt>
                <c:pt idx="3">
                  <c:v>142.6</c:v>
                </c:pt>
                <c:pt idx="4">
                  <c:v>142.4</c:v>
                </c:pt>
                <c:pt idx="5">
                  <c:v>140</c:v>
                </c:pt>
                <c:pt idx="6">
                  <c:v>147</c:v>
                </c:pt>
                <c:pt idx="7">
                  <c:v>147.80000000000001</c:v>
                </c:pt>
                <c:pt idx="8">
                  <c:v>147</c:v>
                </c:pt>
                <c:pt idx="9">
                  <c:v>145.80000000000001</c:v>
                </c:pt>
                <c:pt idx="10">
                  <c:v>145.69999999999999</c:v>
                </c:pt>
                <c:pt idx="11">
                  <c:v>145.80000000000001</c:v>
                </c:pt>
                <c:pt idx="12">
                  <c:v>148.69999999999999</c:v>
                </c:pt>
                <c:pt idx="13">
                  <c:v>152.19999999999999</c:v>
                </c:pt>
                <c:pt idx="14">
                  <c:v>157.80000000000001</c:v>
                </c:pt>
                <c:pt idx="15">
                  <c:v>153.6</c:v>
                </c:pt>
                <c:pt idx="16">
                  <c:v>151.19999999999999</c:v>
                </c:pt>
                <c:pt idx="17">
                  <c:v>150.80000000000001</c:v>
                </c:pt>
              </c:numCache>
            </c:numRef>
          </c:yVal>
          <c:smooth val="0"/>
          <c:extLst>
            <c:ext xmlns:c16="http://schemas.microsoft.com/office/drawing/2014/chart" uri="{C3380CC4-5D6E-409C-BE32-E72D297353CC}">
              <c16:uniqueId val="{00000001-FF7C-46D2-B53A-648D33E620D8}"/>
            </c:ext>
          </c:extLst>
        </c:ser>
        <c:ser>
          <c:idx val="1"/>
          <c:order val="1"/>
          <c:tx>
            <c:strRef>
              <c:f>'White vs. Black'!$A$5</c:f>
              <c:strCache>
                <c:ptCount val="1"/>
                <c:pt idx="0">
                  <c:v>Black</c:v>
                </c:pt>
              </c:strCache>
            </c:strRef>
          </c:tx>
          <c:spPr>
            <a:ln w="25400" cap="rnd">
              <a:solidFill>
                <a:srgbClr val="FF0000"/>
              </a:solidFill>
              <a:round/>
            </a:ln>
            <a:effectLst/>
          </c:spPr>
          <c:marker>
            <c:symbol val="circle"/>
            <c:size val="5"/>
            <c:spPr>
              <a:solidFill>
                <a:srgbClr val="FF0000"/>
              </a:solidFill>
              <a:ln w="31750">
                <a:solidFill>
                  <a:srgbClr val="FF0000"/>
                </a:solidFill>
              </a:ln>
              <a:effectLst/>
            </c:spPr>
          </c:marker>
          <c:trendline>
            <c:spPr>
              <a:ln w="31750" cap="rnd">
                <a:solidFill>
                  <a:srgbClr val="FF0000"/>
                </a:solidFill>
                <a:prstDash val="sysDot"/>
              </a:ln>
              <a:effectLst/>
            </c:spPr>
            <c:trendlineType val="linear"/>
            <c:dispRSqr val="1"/>
            <c:dispEq val="0"/>
            <c:trendlineLbl>
              <c:layout>
                <c:manualLayout>
                  <c:x val="4.4667783361250696E-4"/>
                  <c:y val="-4.7925495636456546E-2"/>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rendlineLbl>
          </c:trendline>
          <c:xVal>
            <c:numRef>
              <c:f>'White vs. Black'!$B$3:$S$3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'White vs. Black'!$B$5:$S$5</c:f>
              <c:numCache>
                <c:formatCode>General</c:formatCode>
                <c:ptCount val="18"/>
                <c:pt idx="0">
                  <c:v>155.19999999999999</c:v>
                </c:pt>
                <c:pt idx="1">
                  <c:v>159.1</c:v>
                </c:pt>
                <c:pt idx="2">
                  <c:v>158.69999999999999</c:v>
                </c:pt>
                <c:pt idx="3">
                  <c:v>147.6</c:v>
                </c:pt>
                <c:pt idx="4">
                  <c:v>147.4</c:v>
                </c:pt>
                <c:pt idx="5">
                  <c:v>151.6</c:v>
                </c:pt>
                <c:pt idx="6">
                  <c:v>165.3</c:v>
                </c:pt>
                <c:pt idx="7">
                  <c:v>145.69999999999999</c:v>
                </c:pt>
                <c:pt idx="8">
                  <c:v>168.8</c:v>
                </c:pt>
                <c:pt idx="9">
                  <c:v>165.6</c:v>
                </c:pt>
                <c:pt idx="10">
                  <c:v>152.19999999999999</c:v>
                </c:pt>
                <c:pt idx="11">
                  <c:v>162.19999999999999</c:v>
                </c:pt>
                <c:pt idx="12">
                  <c:v>177.7</c:v>
                </c:pt>
                <c:pt idx="13">
                  <c:v>147.19999999999999</c:v>
                </c:pt>
                <c:pt idx="14">
                  <c:v>162</c:v>
                </c:pt>
                <c:pt idx="15">
                  <c:v>161.80000000000001</c:v>
                </c:pt>
                <c:pt idx="16">
                  <c:v>150</c:v>
                </c:pt>
                <c:pt idx="17">
                  <c:v>155.1</c:v>
                </c:pt>
              </c:numCache>
            </c:numRef>
          </c:yVal>
          <c:smooth val="0"/>
          <c:extLst>
            <c:ext xmlns:c16="http://schemas.microsoft.com/office/drawing/2014/chart" uri="{C3380CC4-5D6E-409C-BE32-E72D297353CC}">
              <c16:uniqueId val="{00000003-FF7C-46D2-B53A-648D33E620D8}"/>
            </c:ext>
          </c:extLst>
        </c:ser>
        <c:dLbls>
          <c:showLegendKey val="0"/>
          <c:showVal val="0"/>
          <c:showCatName val="0"/>
          <c:showSerName val="0"/>
          <c:showPercent val="0"/>
          <c:showBubbleSize val="0"/>
        </c:dLbls>
        <c:axId val="1677461167"/>
        <c:axId val="1669562783"/>
      </c:scatterChart>
      <c:valAx>
        <c:axId val="1677461167"/>
        <c:scaling>
          <c:orientation val="minMax"/>
          <c:max val="2017"/>
          <c:min val="20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a:solidFill>
                      <a:schemeClr val="tx1"/>
                    </a:solidFill>
                  </a:rPr>
                  <a:t>Year</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669562783"/>
        <c:crosses val="autoZero"/>
        <c:crossBetween val="midCat"/>
        <c:majorUnit val="1"/>
      </c:valAx>
      <c:valAx>
        <c:axId val="1669562783"/>
        <c:scaling>
          <c:orientation val="minMax"/>
          <c:max val="180"/>
          <c:min val="13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a:solidFill>
                      <a:schemeClr val="tx1"/>
                    </a:solidFill>
                  </a:rPr>
                  <a:t>Age-Adjusted Rate (per 100,000)</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67746116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n-US" sz="2400" b="1">
                <a:solidFill>
                  <a:sysClr val="windowText" lastClr="000000"/>
                </a:solidFill>
              </a:rPr>
              <a:t>White vs. Black Late Stage Female Breast Cancer </a:t>
            </a:r>
            <a:r>
              <a:rPr lang="en-US" sz="2400" b="1">
                <a:solidFill>
                  <a:srgbClr val="0070C0"/>
                </a:solidFill>
              </a:rPr>
              <a:t>Incidence</a:t>
            </a:r>
            <a:r>
              <a:rPr lang="en-US" sz="2400" b="1">
                <a:solidFill>
                  <a:sysClr val="windowText" lastClr="000000"/>
                </a:solidFill>
              </a:rPr>
              <a:t> Rates, 2001-2017</a:t>
            </a: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'White vs. Black'!$A$4</c:f>
              <c:strCache>
                <c:ptCount val="1"/>
                <c:pt idx="0">
                  <c:v>White</c:v>
                </c:pt>
              </c:strCache>
            </c:strRef>
          </c:tx>
          <c:spPr>
            <a:ln w="25400" cap="rnd">
              <a:solidFill>
                <a:srgbClr val="0070C0"/>
              </a:solidFill>
              <a:round/>
            </a:ln>
            <a:effectLst/>
          </c:spPr>
          <c:marker>
            <c:symbol val="circle"/>
            <c:size val="5"/>
            <c:spPr>
              <a:solidFill>
                <a:srgbClr val="0070C0"/>
              </a:solidFill>
              <a:ln w="31750">
                <a:solidFill>
                  <a:srgbClr val="0070C0"/>
                </a:solidFill>
              </a:ln>
              <a:effectLst/>
            </c:spPr>
          </c:marker>
          <c:trendline>
            <c:spPr>
              <a:ln w="31750" cap="rnd">
                <a:solidFill>
                  <a:srgbClr val="0070C0"/>
                </a:solidFill>
                <a:prstDash val="sysDot"/>
              </a:ln>
              <a:effectLst/>
            </c:spPr>
            <c:trendlineType val="linear"/>
            <c:dispRSqr val="1"/>
            <c:dispEq val="0"/>
            <c:trendlineLbl>
              <c:layout>
                <c:manualLayout>
                  <c:x val="-0.13459958932238192"/>
                  <c:y val="5.9504504504504424E-2"/>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rendlineLbl>
          </c:trendline>
          <c:xVal>
            <c:numRef>
              <c:f>'White vs. Black'!$B$3:$R$3</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xVal>
          <c:yVal>
            <c:numRef>
              <c:f>'White vs. Black'!$B$4:$R$4</c:f>
              <c:numCache>
                <c:formatCode>General</c:formatCode>
                <c:ptCount val="17"/>
                <c:pt idx="0">
                  <c:v>42.9</c:v>
                </c:pt>
                <c:pt idx="1">
                  <c:v>41.3</c:v>
                </c:pt>
                <c:pt idx="2">
                  <c:v>41.1</c:v>
                </c:pt>
                <c:pt idx="3">
                  <c:v>42.7</c:v>
                </c:pt>
                <c:pt idx="4">
                  <c:v>40.700000000000003</c:v>
                </c:pt>
                <c:pt idx="5">
                  <c:v>44.4</c:v>
                </c:pt>
                <c:pt idx="6">
                  <c:v>43.9</c:v>
                </c:pt>
                <c:pt idx="7">
                  <c:v>45.2</c:v>
                </c:pt>
                <c:pt idx="8">
                  <c:v>41</c:v>
                </c:pt>
                <c:pt idx="9">
                  <c:v>40.700000000000003</c:v>
                </c:pt>
                <c:pt idx="10">
                  <c:v>41.8</c:v>
                </c:pt>
                <c:pt idx="11">
                  <c:v>41.3</c:v>
                </c:pt>
                <c:pt idx="12">
                  <c:v>43.7</c:v>
                </c:pt>
                <c:pt idx="13">
                  <c:v>43.7</c:v>
                </c:pt>
                <c:pt idx="14">
                  <c:v>41.2</c:v>
                </c:pt>
                <c:pt idx="15">
                  <c:v>41.2</c:v>
                </c:pt>
                <c:pt idx="16">
                  <c:v>41.4</c:v>
                </c:pt>
              </c:numCache>
            </c:numRef>
          </c:yVal>
          <c:smooth val="0"/>
          <c:extLst>
            <c:ext xmlns:c16="http://schemas.microsoft.com/office/drawing/2014/chart" uri="{C3380CC4-5D6E-409C-BE32-E72D297353CC}">
              <c16:uniqueId val="{00000001-CC71-4CA2-9902-DBDD63C8C57D}"/>
            </c:ext>
          </c:extLst>
        </c:ser>
        <c:ser>
          <c:idx val="1"/>
          <c:order val="1"/>
          <c:tx>
            <c:strRef>
              <c:f>'White vs. Black'!$A$5</c:f>
              <c:strCache>
                <c:ptCount val="1"/>
                <c:pt idx="0">
                  <c:v>Black</c:v>
                </c:pt>
              </c:strCache>
            </c:strRef>
          </c:tx>
          <c:spPr>
            <a:ln w="25400" cap="rnd">
              <a:solidFill>
                <a:srgbClr val="FF0000"/>
              </a:solidFill>
              <a:round/>
            </a:ln>
            <a:effectLst/>
          </c:spPr>
          <c:marker>
            <c:symbol val="circle"/>
            <c:size val="5"/>
            <c:spPr>
              <a:solidFill>
                <a:srgbClr val="FF0000"/>
              </a:solidFill>
              <a:ln w="31750">
                <a:solidFill>
                  <a:srgbClr val="FF0000"/>
                </a:solidFill>
              </a:ln>
              <a:effectLst/>
            </c:spPr>
          </c:marker>
          <c:trendline>
            <c:spPr>
              <a:ln w="31750" cap="rnd">
                <a:solidFill>
                  <a:srgbClr val="FF0000"/>
                </a:solidFill>
                <a:prstDash val="sysDot"/>
              </a:ln>
              <a:effectLst/>
            </c:spPr>
            <c:trendlineType val="linear"/>
            <c:dispRSqr val="1"/>
            <c:dispEq val="0"/>
            <c:trendlineLbl>
              <c:layout>
                <c:manualLayout>
                  <c:x val="-0.21685698232792769"/>
                  <c:y val="-0.11392991416613464"/>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rendlineLbl>
          </c:trendline>
          <c:xVal>
            <c:numRef>
              <c:f>'White vs. Black'!$B$3:$R$3</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xVal>
          <c:yVal>
            <c:numRef>
              <c:f>'White vs. Black'!$B$5:$R$5</c:f>
              <c:numCache>
                <c:formatCode>General</c:formatCode>
                <c:ptCount val="17"/>
                <c:pt idx="0">
                  <c:v>48.5</c:v>
                </c:pt>
                <c:pt idx="1">
                  <c:v>56.7</c:v>
                </c:pt>
                <c:pt idx="2">
                  <c:v>45.6</c:v>
                </c:pt>
                <c:pt idx="3">
                  <c:v>52</c:v>
                </c:pt>
                <c:pt idx="4">
                  <c:v>55.8</c:v>
                </c:pt>
                <c:pt idx="5">
                  <c:v>64.5</c:v>
                </c:pt>
                <c:pt idx="6">
                  <c:v>47.6</c:v>
                </c:pt>
                <c:pt idx="7">
                  <c:v>57.8</c:v>
                </c:pt>
                <c:pt idx="8">
                  <c:v>53.9</c:v>
                </c:pt>
                <c:pt idx="9">
                  <c:v>49.9</c:v>
                </c:pt>
                <c:pt idx="10">
                  <c:v>47.3</c:v>
                </c:pt>
                <c:pt idx="11">
                  <c:v>48.5</c:v>
                </c:pt>
                <c:pt idx="12">
                  <c:v>47.6</c:v>
                </c:pt>
                <c:pt idx="13">
                  <c:v>47.9</c:v>
                </c:pt>
                <c:pt idx="14">
                  <c:v>54.6</c:v>
                </c:pt>
                <c:pt idx="15">
                  <c:v>42.5</c:v>
                </c:pt>
                <c:pt idx="16">
                  <c:v>40.799999999999997</c:v>
                </c:pt>
              </c:numCache>
            </c:numRef>
          </c:yVal>
          <c:smooth val="0"/>
          <c:extLst>
            <c:ext xmlns:c16="http://schemas.microsoft.com/office/drawing/2014/chart" uri="{C3380CC4-5D6E-409C-BE32-E72D297353CC}">
              <c16:uniqueId val="{00000003-CC71-4CA2-9902-DBDD63C8C57D}"/>
            </c:ext>
          </c:extLst>
        </c:ser>
        <c:dLbls>
          <c:showLegendKey val="0"/>
          <c:showVal val="0"/>
          <c:showCatName val="0"/>
          <c:showSerName val="0"/>
          <c:showPercent val="0"/>
          <c:showBubbleSize val="0"/>
        </c:dLbls>
        <c:axId val="415628655"/>
        <c:axId val="473751455"/>
      </c:scatterChart>
      <c:valAx>
        <c:axId val="415628655"/>
        <c:scaling>
          <c:orientation val="minMax"/>
          <c:max val="2017"/>
          <c:min val="2001"/>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Year</a:t>
                </a:r>
              </a:p>
            </c:rich>
          </c:tx>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473751455"/>
        <c:crosses val="autoZero"/>
        <c:crossBetween val="midCat"/>
        <c:majorUnit val="1"/>
      </c:valAx>
      <c:valAx>
        <c:axId val="473751455"/>
        <c:scaling>
          <c:orientation val="minMax"/>
          <c:max val="65"/>
          <c:min val="3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Age-Adjusted Rate (per 100,000)</a:t>
                </a:r>
              </a:p>
            </c:rich>
          </c:tx>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415628655"/>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n-US" sz="2400" b="1">
                <a:solidFill>
                  <a:sysClr val="windowText" lastClr="000000"/>
                </a:solidFill>
              </a:rPr>
              <a:t>White vs. Black Triple Negative Female Breast Cancer </a:t>
            </a:r>
          </a:p>
          <a:p>
            <a:pPr>
              <a:defRPr sz="2400" b="1">
                <a:solidFill>
                  <a:sysClr val="windowText" lastClr="000000"/>
                </a:solidFill>
              </a:defRPr>
            </a:pPr>
            <a:r>
              <a:rPr lang="en-US" sz="2400" b="1">
                <a:solidFill>
                  <a:srgbClr val="0070C0"/>
                </a:solidFill>
              </a:rPr>
              <a:t>Incidence</a:t>
            </a:r>
            <a:r>
              <a:rPr lang="en-US" sz="2400" b="1">
                <a:solidFill>
                  <a:sysClr val="windowText" lastClr="000000"/>
                </a:solidFill>
              </a:rPr>
              <a:t> Rates, 2009-2017</a:t>
            </a: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'White vs. Black'!$A$4</c:f>
              <c:strCache>
                <c:ptCount val="1"/>
                <c:pt idx="0">
                  <c:v>White</c:v>
                </c:pt>
              </c:strCache>
            </c:strRef>
          </c:tx>
          <c:spPr>
            <a:ln w="25400" cap="rnd">
              <a:solidFill>
                <a:srgbClr val="0070C0"/>
              </a:solidFill>
              <a:round/>
            </a:ln>
            <a:effectLst/>
          </c:spPr>
          <c:marker>
            <c:symbol val="circle"/>
            <c:size val="5"/>
            <c:spPr>
              <a:solidFill>
                <a:srgbClr val="0070C0"/>
              </a:solidFill>
              <a:ln w="31750">
                <a:solidFill>
                  <a:srgbClr val="0070C0"/>
                </a:solidFill>
              </a:ln>
              <a:effectLst/>
            </c:spPr>
          </c:marker>
          <c:trendline>
            <c:spPr>
              <a:ln w="31750" cap="rnd">
                <a:solidFill>
                  <a:srgbClr val="0070C0"/>
                </a:solidFill>
                <a:prstDash val="sysDot"/>
              </a:ln>
              <a:effectLst/>
            </c:spPr>
            <c:trendlineType val="linear"/>
            <c:dispRSqr val="1"/>
            <c:dispEq val="0"/>
            <c:trendlineLbl>
              <c:layout>
                <c:manualLayout>
                  <c:x val="-0.2341158841158841"/>
                  <c:y val="5.3224984751025842E-2"/>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rendlineLbl>
          </c:trendline>
          <c:xVal>
            <c:numRef>
              <c:f>'White vs. Black'!$B$3:$J$3</c:f>
              <c:numCache>
                <c:formatCode>General</c:formatCode>
                <c:ptCount val="9"/>
                <c:pt idx="0">
                  <c:v>2009</c:v>
                </c:pt>
                <c:pt idx="1">
                  <c:v>2010</c:v>
                </c:pt>
                <c:pt idx="2">
                  <c:v>2011</c:v>
                </c:pt>
                <c:pt idx="3">
                  <c:v>2012</c:v>
                </c:pt>
                <c:pt idx="4">
                  <c:v>2013</c:v>
                </c:pt>
                <c:pt idx="5">
                  <c:v>2014</c:v>
                </c:pt>
                <c:pt idx="6">
                  <c:v>2015</c:v>
                </c:pt>
                <c:pt idx="7">
                  <c:v>2016</c:v>
                </c:pt>
                <c:pt idx="8">
                  <c:v>2017</c:v>
                </c:pt>
              </c:numCache>
            </c:numRef>
          </c:xVal>
          <c:yVal>
            <c:numRef>
              <c:f>'White vs. Black'!$B$4:$J$4</c:f>
              <c:numCache>
                <c:formatCode>General</c:formatCode>
                <c:ptCount val="9"/>
                <c:pt idx="0">
                  <c:v>12.8</c:v>
                </c:pt>
                <c:pt idx="1">
                  <c:v>9.1</c:v>
                </c:pt>
                <c:pt idx="2">
                  <c:v>14.9</c:v>
                </c:pt>
                <c:pt idx="3">
                  <c:v>15</c:v>
                </c:pt>
                <c:pt idx="4">
                  <c:v>13.6</c:v>
                </c:pt>
                <c:pt idx="5">
                  <c:v>14.2</c:v>
                </c:pt>
                <c:pt idx="6">
                  <c:v>13.6</c:v>
                </c:pt>
                <c:pt idx="7">
                  <c:v>13.7</c:v>
                </c:pt>
                <c:pt idx="8">
                  <c:v>14.1</c:v>
                </c:pt>
              </c:numCache>
            </c:numRef>
          </c:yVal>
          <c:smooth val="0"/>
          <c:extLst>
            <c:ext xmlns:c16="http://schemas.microsoft.com/office/drawing/2014/chart" uri="{C3380CC4-5D6E-409C-BE32-E72D297353CC}">
              <c16:uniqueId val="{00000001-7FAD-4B02-B380-AFD9661048C8}"/>
            </c:ext>
          </c:extLst>
        </c:ser>
        <c:ser>
          <c:idx val="1"/>
          <c:order val="1"/>
          <c:tx>
            <c:strRef>
              <c:f>'White vs. Black'!$A$5</c:f>
              <c:strCache>
                <c:ptCount val="1"/>
                <c:pt idx="0">
                  <c:v>Black</c:v>
                </c:pt>
              </c:strCache>
            </c:strRef>
          </c:tx>
          <c:spPr>
            <a:ln w="25400" cap="rnd">
              <a:solidFill>
                <a:srgbClr val="FF0000"/>
              </a:solidFill>
              <a:round/>
            </a:ln>
            <a:effectLst/>
          </c:spPr>
          <c:marker>
            <c:symbol val="circle"/>
            <c:size val="5"/>
            <c:spPr>
              <a:solidFill>
                <a:srgbClr val="FF0000"/>
              </a:solidFill>
              <a:ln w="31750">
                <a:solidFill>
                  <a:srgbClr val="FF0000"/>
                </a:solidFill>
              </a:ln>
              <a:effectLst/>
            </c:spPr>
          </c:marker>
          <c:trendline>
            <c:spPr>
              <a:ln w="31750" cap="rnd">
                <a:solidFill>
                  <a:srgbClr val="FF0000"/>
                </a:solidFill>
                <a:prstDash val="sysDot"/>
              </a:ln>
              <a:effectLst/>
            </c:spPr>
            <c:trendlineType val="linear"/>
            <c:dispRSqr val="1"/>
            <c:dispEq val="0"/>
            <c:trendlineLbl>
              <c:layout>
                <c:manualLayout>
                  <c:x val="-0.17292707292707293"/>
                  <c:y val="-5.8147630863923702E-2"/>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rendlineLbl>
          </c:trendline>
          <c:xVal>
            <c:numRef>
              <c:f>'White vs. Black'!$B$3:$J$3</c:f>
              <c:numCache>
                <c:formatCode>General</c:formatCode>
                <c:ptCount val="9"/>
                <c:pt idx="0">
                  <c:v>2009</c:v>
                </c:pt>
                <c:pt idx="1">
                  <c:v>2010</c:v>
                </c:pt>
                <c:pt idx="2">
                  <c:v>2011</c:v>
                </c:pt>
                <c:pt idx="3">
                  <c:v>2012</c:v>
                </c:pt>
                <c:pt idx="4">
                  <c:v>2013</c:v>
                </c:pt>
                <c:pt idx="5">
                  <c:v>2014</c:v>
                </c:pt>
                <c:pt idx="6">
                  <c:v>2015</c:v>
                </c:pt>
                <c:pt idx="7">
                  <c:v>2016</c:v>
                </c:pt>
                <c:pt idx="8">
                  <c:v>2017</c:v>
                </c:pt>
              </c:numCache>
            </c:numRef>
          </c:xVal>
          <c:yVal>
            <c:numRef>
              <c:f>'White vs. Black'!$B$5:$J$5</c:f>
              <c:numCache>
                <c:formatCode>General</c:formatCode>
                <c:ptCount val="9"/>
                <c:pt idx="0">
                  <c:v>28.1</c:v>
                </c:pt>
                <c:pt idx="1">
                  <c:v>18.899999999999999</c:v>
                </c:pt>
                <c:pt idx="2">
                  <c:v>30</c:v>
                </c:pt>
                <c:pt idx="3">
                  <c:v>31.3</c:v>
                </c:pt>
                <c:pt idx="4">
                  <c:v>19.600000000000001</c:v>
                </c:pt>
                <c:pt idx="5">
                  <c:v>20</c:v>
                </c:pt>
                <c:pt idx="6">
                  <c:v>21.8</c:v>
                </c:pt>
                <c:pt idx="7">
                  <c:v>22.6</c:v>
                </c:pt>
                <c:pt idx="8">
                  <c:v>28.3</c:v>
                </c:pt>
              </c:numCache>
            </c:numRef>
          </c:yVal>
          <c:smooth val="0"/>
          <c:extLst>
            <c:ext xmlns:c16="http://schemas.microsoft.com/office/drawing/2014/chart" uri="{C3380CC4-5D6E-409C-BE32-E72D297353CC}">
              <c16:uniqueId val="{00000003-7FAD-4B02-B380-AFD9661048C8}"/>
            </c:ext>
          </c:extLst>
        </c:ser>
        <c:dLbls>
          <c:showLegendKey val="0"/>
          <c:showVal val="0"/>
          <c:showCatName val="0"/>
          <c:showSerName val="0"/>
          <c:showPercent val="0"/>
          <c:showBubbleSize val="0"/>
        </c:dLbls>
        <c:axId val="1771046576"/>
        <c:axId val="1779070720"/>
      </c:scatterChart>
      <c:valAx>
        <c:axId val="1771046576"/>
        <c:scaling>
          <c:orientation val="minMax"/>
          <c:max val="2017"/>
          <c:min val="2009"/>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779070720"/>
        <c:crosses val="autoZero"/>
        <c:crossBetween val="midCat"/>
      </c:valAx>
      <c:valAx>
        <c:axId val="1779070720"/>
        <c:scaling>
          <c:orientation val="minMax"/>
          <c:min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Age-Adjusted Rate (per 100,000)</a:t>
                </a:r>
              </a:p>
            </c:rich>
          </c:tx>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17710465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2400" b="1" i="0" u="none" strike="noStrike" kern="1200" spc="0" baseline="0">
                <a:solidFill>
                  <a:sysClr val="windowText" lastClr="000000"/>
                </a:solidFill>
                <a:latin typeface="+mn-lt"/>
                <a:ea typeface="+mn-ea"/>
                <a:cs typeface="+mn-cs"/>
              </a:defRPr>
            </a:pPr>
            <a:r>
              <a:rPr lang="en-US" sz="2400" b="1">
                <a:solidFill>
                  <a:sysClr val="windowText" lastClr="000000"/>
                </a:solidFill>
              </a:rPr>
              <a:t>Appalachia vs. Non-Appalachia Overall Female Breast Cancer </a:t>
            </a:r>
            <a:r>
              <a:rPr lang="en-US" sz="2400" b="1">
                <a:solidFill>
                  <a:srgbClr val="0070C0"/>
                </a:solidFill>
              </a:rPr>
              <a:t>Incidence</a:t>
            </a:r>
            <a:r>
              <a:rPr lang="en-US" sz="2400" b="1">
                <a:solidFill>
                  <a:sysClr val="windowText" lastClr="000000"/>
                </a:solidFill>
              </a:rPr>
              <a:t> Rates, 2000-2017</a:t>
            </a:r>
          </a:p>
        </c:rich>
      </c:tx>
      <c:layout>
        <c:manualLayout>
          <c:xMode val="edge"/>
          <c:yMode val="edge"/>
          <c:x val="0.13724637110102689"/>
          <c:y val="4.0160642570281124E-2"/>
        </c:manualLayout>
      </c:layout>
      <c:overlay val="0"/>
      <c:spPr>
        <a:noFill/>
        <a:ln>
          <a:noFill/>
        </a:ln>
        <a:effectLst/>
      </c:spPr>
      <c:txPr>
        <a:bodyPr rot="0" spcFirstLastPara="1" vertOverflow="ellipsis" vert="horz" wrap="square" anchor="ctr" anchorCtr="1"/>
        <a:lstStyle/>
        <a:p>
          <a:pPr algn="ctr">
            <a:defRPr sz="2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'App vs. Non-App'!$A$4</c:f>
              <c:strCache>
                <c:ptCount val="1"/>
                <c:pt idx="0">
                  <c:v>Appalachia</c:v>
                </c:pt>
              </c:strCache>
            </c:strRef>
          </c:tx>
          <c:spPr>
            <a:ln w="25400" cap="rnd">
              <a:solidFill>
                <a:srgbClr val="FF0000"/>
              </a:solidFill>
              <a:round/>
            </a:ln>
            <a:effectLst/>
          </c:spPr>
          <c:marker>
            <c:symbol val="circle"/>
            <c:size val="5"/>
            <c:spPr>
              <a:solidFill>
                <a:srgbClr val="FF0000"/>
              </a:solidFill>
              <a:ln w="31750">
                <a:noFill/>
              </a:ln>
              <a:effectLst/>
            </c:spPr>
          </c:marker>
          <c:trendline>
            <c:spPr>
              <a:ln w="31750" cap="rnd">
                <a:solidFill>
                  <a:srgbClr val="FF0000"/>
                </a:solidFill>
                <a:prstDash val="sysDot"/>
              </a:ln>
              <a:effectLst/>
            </c:spPr>
            <c:trendlineType val="linear"/>
            <c:dispRSqr val="1"/>
            <c:dispEq val="0"/>
            <c:trendlineLbl>
              <c:layout>
                <c:manualLayout>
                  <c:x val="-3.9866555462885735E-2"/>
                  <c:y val="4.9267937893305504E-2"/>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rendlineLbl>
          </c:trendline>
          <c:xVal>
            <c:numRef>
              <c:f>'App vs. Non-App'!$B$3:$S$3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'App vs. Non-App'!$B$4:$S$4</c:f>
              <c:numCache>
                <c:formatCode>General</c:formatCode>
                <c:ptCount val="18"/>
                <c:pt idx="0">
                  <c:v>131.6</c:v>
                </c:pt>
                <c:pt idx="1">
                  <c:v>141.9</c:v>
                </c:pt>
                <c:pt idx="2">
                  <c:v>127</c:v>
                </c:pt>
                <c:pt idx="3">
                  <c:v>131.30000000000001</c:v>
                </c:pt>
                <c:pt idx="4">
                  <c:v>139.1</c:v>
                </c:pt>
                <c:pt idx="5">
                  <c:v>125.7</c:v>
                </c:pt>
                <c:pt idx="6">
                  <c:v>135.80000000000001</c:v>
                </c:pt>
                <c:pt idx="7">
                  <c:v>134.9</c:v>
                </c:pt>
                <c:pt idx="8">
                  <c:v>127.8</c:v>
                </c:pt>
                <c:pt idx="9">
                  <c:v>129.80000000000001</c:v>
                </c:pt>
                <c:pt idx="10">
                  <c:v>125.4</c:v>
                </c:pt>
                <c:pt idx="11">
                  <c:v>131.6</c:v>
                </c:pt>
                <c:pt idx="12">
                  <c:v>140.6</c:v>
                </c:pt>
                <c:pt idx="13">
                  <c:v>136.6</c:v>
                </c:pt>
                <c:pt idx="14">
                  <c:v>141.5</c:v>
                </c:pt>
                <c:pt idx="15">
                  <c:v>138.1</c:v>
                </c:pt>
                <c:pt idx="16">
                  <c:v>138.80000000000001</c:v>
                </c:pt>
                <c:pt idx="17">
                  <c:v>141.80000000000001</c:v>
                </c:pt>
              </c:numCache>
            </c:numRef>
          </c:yVal>
          <c:smooth val="0"/>
          <c:extLst>
            <c:ext xmlns:c16="http://schemas.microsoft.com/office/drawing/2014/chart" uri="{C3380CC4-5D6E-409C-BE32-E72D297353CC}">
              <c16:uniqueId val="{00000001-B53A-4A22-9404-194F660119B8}"/>
            </c:ext>
          </c:extLst>
        </c:ser>
        <c:ser>
          <c:idx val="1"/>
          <c:order val="1"/>
          <c:tx>
            <c:strRef>
              <c:f>'App vs. Non-App'!$A$5</c:f>
              <c:strCache>
                <c:ptCount val="1"/>
                <c:pt idx="0">
                  <c:v>Non-Appalachia</c:v>
                </c:pt>
              </c:strCache>
            </c:strRef>
          </c:tx>
          <c:spPr>
            <a:ln w="25400" cap="rnd">
              <a:solidFill>
                <a:srgbClr val="0070C0"/>
              </a:solidFill>
              <a:round/>
            </a:ln>
            <a:effectLst/>
          </c:spPr>
          <c:marker>
            <c:symbol val="circle"/>
            <c:size val="5"/>
            <c:spPr>
              <a:solidFill>
                <a:srgbClr val="0070C0"/>
              </a:solidFill>
              <a:ln w="31750">
                <a:noFill/>
              </a:ln>
              <a:effectLst/>
            </c:spPr>
          </c:marker>
          <c:trendline>
            <c:spPr>
              <a:ln w="31750" cap="rnd">
                <a:solidFill>
                  <a:srgbClr val="0070C0"/>
                </a:solidFill>
                <a:prstDash val="sysDot"/>
              </a:ln>
              <a:effectLst/>
            </c:spPr>
            <c:trendlineType val="linear"/>
            <c:dispRSqr val="1"/>
            <c:dispEq val="0"/>
            <c:trendlineLbl>
              <c:layout>
                <c:manualLayout>
                  <c:x val="-3.1526271893244272E-2"/>
                  <c:y val="-5.9710759046685428E-2"/>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rendlineLbl>
          </c:trendline>
          <c:xVal>
            <c:numRef>
              <c:f>'App vs. Non-App'!$B$3:$S$3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'App vs. Non-App'!$B$5:$S$5</c:f>
              <c:numCache>
                <c:formatCode>General</c:formatCode>
                <c:ptCount val="18"/>
                <c:pt idx="0">
                  <c:v>157.1</c:v>
                </c:pt>
                <c:pt idx="1">
                  <c:v>155.5</c:v>
                </c:pt>
                <c:pt idx="2">
                  <c:v>154.69999999999999</c:v>
                </c:pt>
                <c:pt idx="3">
                  <c:v>148.19999999999999</c:v>
                </c:pt>
                <c:pt idx="4">
                  <c:v>143.80000000000001</c:v>
                </c:pt>
                <c:pt idx="5">
                  <c:v>146.80000000000001</c:v>
                </c:pt>
                <c:pt idx="6">
                  <c:v>153.9</c:v>
                </c:pt>
                <c:pt idx="7">
                  <c:v>152.30000000000001</c:v>
                </c:pt>
                <c:pt idx="8">
                  <c:v>155.5</c:v>
                </c:pt>
                <c:pt idx="9">
                  <c:v>153.30000000000001</c:v>
                </c:pt>
                <c:pt idx="10">
                  <c:v>153.69999999999999</c:v>
                </c:pt>
                <c:pt idx="11">
                  <c:v>152.1</c:v>
                </c:pt>
                <c:pt idx="12">
                  <c:v>154.1</c:v>
                </c:pt>
                <c:pt idx="13">
                  <c:v>156.69999999999999</c:v>
                </c:pt>
                <c:pt idx="14">
                  <c:v>163.4</c:v>
                </c:pt>
                <c:pt idx="15">
                  <c:v>160.19999999999999</c:v>
                </c:pt>
                <c:pt idx="16">
                  <c:v>155.4</c:v>
                </c:pt>
                <c:pt idx="17">
                  <c:v>154.69999999999999</c:v>
                </c:pt>
              </c:numCache>
            </c:numRef>
          </c:yVal>
          <c:smooth val="0"/>
          <c:extLst>
            <c:ext xmlns:c16="http://schemas.microsoft.com/office/drawing/2014/chart" uri="{C3380CC4-5D6E-409C-BE32-E72D297353CC}">
              <c16:uniqueId val="{00000003-B53A-4A22-9404-194F660119B8}"/>
            </c:ext>
          </c:extLst>
        </c:ser>
        <c:dLbls>
          <c:showLegendKey val="0"/>
          <c:showVal val="0"/>
          <c:showCatName val="0"/>
          <c:showSerName val="0"/>
          <c:showPercent val="0"/>
          <c:showBubbleSize val="0"/>
        </c:dLbls>
        <c:axId val="1677488367"/>
        <c:axId val="1752755887"/>
      </c:scatterChart>
      <c:valAx>
        <c:axId val="1677488367"/>
        <c:scaling>
          <c:orientation val="minMax"/>
          <c:max val="2017"/>
          <c:min val="20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752755887"/>
        <c:crosses val="autoZero"/>
        <c:crossBetween val="midCat"/>
        <c:majorUnit val="1"/>
      </c:valAx>
      <c:valAx>
        <c:axId val="1752755887"/>
        <c:scaling>
          <c:orientation val="minMax"/>
          <c:max val="170"/>
          <c:min val="1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Age-Adjusted Rate (per 100,000)</a:t>
                </a:r>
              </a:p>
            </c:rich>
          </c:tx>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67748836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n-US" sz="2400" b="1">
                <a:solidFill>
                  <a:sysClr val="windowText" lastClr="000000"/>
                </a:solidFill>
              </a:rPr>
              <a:t>Overall Female Breast Cancer </a:t>
            </a:r>
            <a:r>
              <a:rPr lang="en-US" sz="2400" b="1">
                <a:solidFill>
                  <a:srgbClr val="FF0000"/>
                </a:solidFill>
              </a:rPr>
              <a:t>Mortality</a:t>
            </a:r>
            <a:r>
              <a:rPr lang="en-US" sz="2400" b="1">
                <a:solidFill>
                  <a:sysClr val="windowText" lastClr="000000"/>
                </a:solidFill>
              </a:rPr>
              <a:t> Rates, 2000-2017</a:t>
            </a: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Overall!$A$4</c:f>
              <c:strCache>
                <c:ptCount val="1"/>
                <c:pt idx="0">
                  <c:v>Age-Adjusted Rate</c:v>
                </c:pt>
              </c:strCache>
            </c:strRef>
          </c:tx>
          <c:spPr>
            <a:ln w="25400" cap="rnd">
              <a:solidFill>
                <a:schemeClr val="accent1"/>
              </a:solidFill>
              <a:round/>
            </a:ln>
            <a:effectLst/>
          </c:spPr>
          <c:marker>
            <c:symbol val="circle"/>
            <c:size val="5"/>
            <c:spPr>
              <a:solidFill>
                <a:srgbClr val="0070C0"/>
              </a:solidFill>
              <a:ln w="31750">
                <a:solidFill>
                  <a:srgbClr val="0070C0"/>
                </a:solidFill>
              </a:ln>
              <a:effectLst/>
            </c:spPr>
          </c:marker>
          <c:trendline>
            <c:spPr>
              <a:ln w="31750" cap="rnd">
                <a:solidFill>
                  <a:srgbClr val="0070C0"/>
                </a:solidFill>
                <a:prstDash val="sysDot"/>
              </a:ln>
              <a:effectLst/>
            </c:spPr>
            <c:trendlineType val="linear"/>
            <c:dispRSqr val="1"/>
            <c:dispEq val="0"/>
            <c:trendlineLbl>
              <c:layout>
                <c:manualLayout>
                  <c:x val="-0.24210185430002071"/>
                  <c:y val="-8.3682783063439098E-2"/>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rendlineLbl>
          </c:trendline>
          <c:xVal>
            <c:numRef>
              <c:f>Overall!$B$3:$S$3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Overall!$B$4:$S$4</c:f>
              <c:numCache>
                <c:formatCode>General</c:formatCode>
                <c:ptCount val="18"/>
                <c:pt idx="0">
                  <c:v>25.9</c:v>
                </c:pt>
                <c:pt idx="1">
                  <c:v>27.8</c:v>
                </c:pt>
                <c:pt idx="2">
                  <c:v>27.7</c:v>
                </c:pt>
                <c:pt idx="3">
                  <c:v>25.2</c:v>
                </c:pt>
                <c:pt idx="4">
                  <c:v>24.5</c:v>
                </c:pt>
                <c:pt idx="5">
                  <c:v>23.2</c:v>
                </c:pt>
                <c:pt idx="6">
                  <c:v>23.9</c:v>
                </c:pt>
                <c:pt idx="7">
                  <c:v>24.4</c:v>
                </c:pt>
                <c:pt idx="8">
                  <c:v>21.7</c:v>
                </c:pt>
                <c:pt idx="9">
                  <c:v>23</c:v>
                </c:pt>
                <c:pt idx="10">
                  <c:v>21.8</c:v>
                </c:pt>
                <c:pt idx="11">
                  <c:v>22.2</c:v>
                </c:pt>
                <c:pt idx="12">
                  <c:v>23.1</c:v>
                </c:pt>
                <c:pt idx="13">
                  <c:v>20.9</c:v>
                </c:pt>
                <c:pt idx="14">
                  <c:v>20.7</c:v>
                </c:pt>
                <c:pt idx="15">
                  <c:v>21</c:v>
                </c:pt>
                <c:pt idx="16">
                  <c:v>21.3</c:v>
                </c:pt>
                <c:pt idx="17">
                  <c:v>21.1</c:v>
                </c:pt>
              </c:numCache>
            </c:numRef>
          </c:yVal>
          <c:smooth val="0"/>
          <c:extLst>
            <c:ext xmlns:c16="http://schemas.microsoft.com/office/drawing/2014/chart" uri="{C3380CC4-5D6E-409C-BE32-E72D297353CC}">
              <c16:uniqueId val="{00000001-2583-4FE6-AC25-32E02753C2C1}"/>
            </c:ext>
          </c:extLst>
        </c:ser>
        <c:dLbls>
          <c:showLegendKey val="0"/>
          <c:showVal val="0"/>
          <c:showCatName val="0"/>
          <c:showSerName val="0"/>
          <c:showPercent val="0"/>
          <c:showBubbleSize val="0"/>
        </c:dLbls>
        <c:axId val="1861647680"/>
        <c:axId val="1905280592"/>
      </c:scatterChart>
      <c:valAx>
        <c:axId val="1861647680"/>
        <c:scaling>
          <c:orientation val="minMax"/>
          <c:max val="2017"/>
          <c:min val="20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Year</a:t>
                </a:r>
              </a:p>
            </c:rich>
          </c:tx>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905280592"/>
        <c:crosses val="autoZero"/>
        <c:crossBetween val="midCat"/>
        <c:majorUnit val="1"/>
      </c:valAx>
      <c:valAx>
        <c:axId val="1905280592"/>
        <c:scaling>
          <c:orientation val="minMax"/>
          <c:max val="28"/>
          <c:min val="1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Age-Adjusted Rate (per 100,000)</a:t>
                </a:r>
              </a:p>
            </c:rich>
          </c:tx>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86164768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n-US" sz="2400" b="1" dirty="0">
                <a:solidFill>
                  <a:sysClr val="windowText" lastClr="000000"/>
                </a:solidFill>
              </a:rPr>
              <a:t>White vs. Black Female Breast Cancer</a:t>
            </a:r>
            <a:r>
              <a:rPr lang="en-US" sz="2400" b="1" dirty="0">
                <a:solidFill>
                  <a:srgbClr val="FF0000"/>
                </a:solidFill>
              </a:rPr>
              <a:t> Mortality </a:t>
            </a:r>
            <a:r>
              <a:rPr lang="en-US" sz="2400" b="1" dirty="0">
                <a:solidFill>
                  <a:sysClr val="windowText" lastClr="000000"/>
                </a:solidFill>
              </a:rPr>
              <a:t>Rates,</a:t>
            </a:r>
          </a:p>
          <a:p>
            <a:pPr>
              <a:defRPr sz="2400" b="1">
                <a:solidFill>
                  <a:sysClr val="windowText" lastClr="000000"/>
                </a:solidFill>
              </a:defRPr>
            </a:pPr>
            <a:r>
              <a:rPr lang="en-US" sz="2400" b="1" dirty="0">
                <a:solidFill>
                  <a:sysClr val="windowText" lastClr="000000"/>
                </a:solidFill>
              </a:rPr>
              <a:t> 2000-2017</a:t>
            </a:r>
          </a:p>
        </c:rich>
      </c:tx>
      <c:layout>
        <c:manualLayout>
          <c:xMode val="edge"/>
          <c:yMode val="edge"/>
          <c:x val="0.12527105921601334"/>
          <c:y val="1.6038492381716118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'White vs. Black'!$A$4</c:f>
              <c:strCache>
                <c:ptCount val="1"/>
                <c:pt idx="0">
                  <c:v>White</c:v>
                </c:pt>
              </c:strCache>
            </c:strRef>
          </c:tx>
          <c:spPr>
            <a:ln w="25400" cap="rnd">
              <a:solidFill>
                <a:srgbClr val="0070C0"/>
              </a:solidFill>
              <a:round/>
            </a:ln>
            <a:effectLst/>
          </c:spPr>
          <c:marker>
            <c:symbol val="circle"/>
            <c:size val="5"/>
            <c:spPr>
              <a:solidFill>
                <a:srgbClr val="0070C0"/>
              </a:solidFill>
              <a:ln w="31750">
                <a:solidFill>
                  <a:srgbClr val="0070C0"/>
                </a:solidFill>
              </a:ln>
              <a:effectLst/>
            </c:spPr>
          </c:marker>
          <c:trendline>
            <c:spPr>
              <a:ln w="31750" cap="rnd">
                <a:solidFill>
                  <a:srgbClr val="0070C0"/>
                </a:solidFill>
                <a:prstDash val="sysDot"/>
              </a:ln>
              <a:effectLst/>
            </c:spPr>
            <c:trendlineType val="linear"/>
            <c:dispRSqr val="1"/>
            <c:dispEq val="0"/>
            <c:trendlineLbl>
              <c:layout>
                <c:manualLayout>
                  <c:x val="-6.3497358910202945E-2"/>
                  <c:y val="7.6151687935559778E-2"/>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rendlineLbl>
          </c:trendline>
          <c:xVal>
            <c:numRef>
              <c:f>'White vs. Black'!$B$3:$S$3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'White vs. Black'!$B$4:$S$4</c:f>
              <c:numCache>
                <c:formatCode>General</c:formatCode>
                <c:ptCount val="18"/>
                <c:pt idx="0">
                  <c:v>25.8</c:v>
                </c:pt>
                <c:pt idx="1">
                  <c:v>27.2</c:v>
                </c:pt>
                <c:pt idx="2">
                  <c:v>27</c:v>
                </c:pt>
                <c:pt idx="3">
                  <c:v>24.1</c:v>
                </c:pt>
                <c:pt idx="4">
                  <c:v>23.8</c:v>
                </c:pt>
                <c:pt idx="5">
                  <c:v>23.4</c:v>
                </c:pt>
                <c:pt idx="6">
                  <c:v>23.8</c:v>
                </c:pt>
                <c:pt idx="7">
                  <c:v>23.5</c:v>
                </c:pt>
                <c:pt idx="8">
                  <c:v>21.1</c:v>
                </c:pt>
                <c:pt idx="9">
                  <c:v>21.9</c:v>
                </c:pt>
                <c:pt idx="10">
                  <c:v>21.2</c:v>
                </c:pt>
                <c:pt idx="11">
                  <c:v>21.7</c:v>
                </c:pt>
                <c:pt idx="12">
                  <c:v>22.3</c:v>
                </c:pt>
                <c:pt idx="13">
                  <c:v>21</c:v>
                </c:pt>
                <c:pt idx="14">
                  <c:v>19.8</c:v>
                </c:pt>
                <c:pt idx="15">
                  <c:v>20.5</c:v>
                </c:pt>
                <c:pt idx="16">
                  <c:v>21.2</c:v>
                </c:pt>
                <c:pt idx="17">
                  <c:v>21.1</c:v>
                </c:pt>
              </c:numCache>
            </c:numRef>
          </c:yVal>
          <c:smooth val="0"/>
          <c:extLst>
            <c:ext xmlns:c16="http://schemas.microsoft.com/office/drawing/2014/chart" uri="{C3380CC4-5D6E-409C-BE32-E72D297353CC}">
              <c16:uniqueId val="{00000001-4425-4455-ACE0-7ECF9AAF3EEE}"/>
            </c:ext>
          </c:extLst>
        </c:ser>
        <c:ser>
          <c:idx val="1"/>
          <c:order val="1"/>
          <c:tx>
            <c:strRef>
              <c:f>'White vs. Black'!$A$5</c:f>
              <c:strCache>
                <c:ptCount val="1"/>
                <c:pt idx="0">
                  <c:v>Black</c:v>
                </c:pt>
              </c:strCache>
            </c:strRef>
          </c:tx>
          <c:spPr>
            <a:ln w="25400" cap="rnd">
              <a:solidFill>
                <a:srgbClr val="FF0000"/>
              </a:solidFill>
              <a:round/>
            </a:ln>
            <a:effectLst/>
          </c:spPr>
          <c:marker>
            <c:symbol val="circle"/>
            <c:size val="5"/>
            <c:spPr>
              <a:solidFill>
                <a:srgbClr val="FF0000"/>
              </a:solidFill>
              <a:ln w="31750">
                <a:solidFill>
                  <a:srgbClr val="FF0000"/>
                </a:solidFill>
              </a:ln>
              <a:effectLst/>
            </c:spPr>
          </c:marker>
          <c:trendline>
            <c:spPr>
              <a:ln w="31750" cap="rnd">
                <a:solidFill>
                  <a:srgbClr val="FF0000"/>
                </a:solidFill>
                <a:prstDash val="sysDot"/>
              </a:ln>
              <a:effectLst/>
            </c:spPr>
            <c:trendlineType val="linear"/>
            <c:dispRSqr val="1"/>
            <c:dispEq val="0"/>
            <c:trendlineLbl>
              <c:layout>
                <c:manualLayout>
                  <c:x val="-5.5713094245204334E-2"/>
                  <c:y val="-0.16953317884181879"/>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rendlineLbl>
          </c:trendline>
          <c:xVal>
            <c:numRef>
              <c:f>'White vs. Black'!$B$3:$S$3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'White vs. Black'!$B$5:$S$5</c:f>
              <c:numCache>
                <c:formatCode>General</c:formatCode>
                <c:ptCount val="18"/>
                <c:pt idx="0">
                  <c:v>29.2</c:v>
                </c:pt>
                <c:pt idx="1">
                  <c:v>36.200000000000003</c:v>
                </c:pt>
                <c:pt idx="2">
                  <c:v>37.299999999999997</c:v>
                </c:pt>
                <c:pt idx="3">
                  <c:v>43.3</c:v>
                </c:pt>
                <c:pt idx="4">
                  <c:v>36.1</c:v>
                </c:pt>
                <c:pt idx="5">
                  <c:v>22.8</c:v>
                </c:pt>
                <c:pt idx="6">
                  <c:v>29.7</c:v>
                </c:pt>
                <c:pt idx="7">
                  <c:v>34.700000000000003</c:v>
                </c:pt>
                <c:pt idx="8">
                  <c:v>32.200000000000003</c:v>
                </c:pt>
                <c:pt idx="9">
                  <c:v>40.200000000000003</c:v>
                </c:pt>
                <c:pt idx="10">
                  <c:v>27.3</c:v>
                </c:pt>
                <c:pt idx="11">
                  <c:v>28.3</c:v>
                </c:pt>
                <c:pt idx="12">
                  <c:v>34.1</c:v>
                </c:pt>
                <c:pt idx="13">
                  <c:v>21.4</c:v>
                </c:pt>
                <c:pt idx="14">
                  <c:v>30.5</c:v>
                </c:pt>
                <c:pt idx="15">
                  <c:v>26.3</c:v>
                </c:pt>
                <c:pt idx="16">
                  <c:v>24</c:v>
                </c:pt>
                <c:pt idx="17">
                  <c:v>21.7</c:v>
                </c:pt>
              </c:numCache>
            </c:numRef>
          </c:yVal>
          <c:smooth val="0"/>
          <c:extLst>
            <c:ext xmlns:c16="http://schemas.microsoft.com/office/drawing/2014/chart" uri="{C3380CC4-5D6E-409C-BE32-E72D297353CC}">
              <c16:uniqueId val="{00000003-4425-4455-ACE0-7ECF9AAF3EEE}"/>
            </c:ext>
          </c:extLst>
        </c:ser>
        <c:dLbls>
          <c:showLegendKey val="0"/>
          <c:showVal val="0"/>
          <c:showCatName val="0"/>
          <c:showSerName val="0"/>
          <c:showPercent val="0"/>
          <c:showBubbleSize val="0"/>
        </c:dLbls>
        <c:axId val="2012652352"/>
        <c:axId val="2002281968"/>
      </c:scatterChart>
      <c:valAx>
        <c:axId val="2012652352"/>
        <c:scaling>
          <c:orientation val="minMax"/>
          <c:max val="2017"/>
          <c:min val="20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US" sz="1600" b="1" dirty="0">
                    <a:solidFill>
                      <a:sysClr val="windowText" lastClr="000000"/>
                    </a:solidFill>
                  </a:rPr>
                  <a:t>Year</a:t>
                </a:r>
                <a:endParaRPr lang="en-US" sz="1400" b="1" dirty="0">
                  <a:solidFill>
                    <a:sysClr val="windowText" lastClr="000000"/>
                  </a:solidFill>
                </a:endParaRPr>
              </a:p>
            </c:rich>
          </c:tx>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002281968"/>
        <c:crosses val="autoZero"/>
        <c:crossBetween val="midCat"/>
        <c:majorUnit val="1"/>
      </c:valAx>
      <c:valAx>
        <c:axId val="2002281968"/>
        <c:scaling>
          <c:orientation val="minMax"/>
          <c:min val="1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Age-Adjusted Rate (per 100,000)</a:t>
                </a:r>
              </a:p>
            </c:rich>
          </c:tx>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012652352"/>
        <c:crosses val="autoZero"/>
        <c:crossBetween val="midCat"/>
      </c:valAx>
      <c:spPr>
        <a:noFill/>
        <a:ln>
          <a:noFill/>
        </a:ln>
        <a:effectLst/>
      </c:spPr>
    </c:plotArea>
    <c:legend>
      <c:legendPos val="b"/>
      <c:overlay val="0"/>
      <c:spPr>
        <a:noFill/>
        <a:ln>
          <a:solidFill>
            <a:sysClr val="windowText" lastClr="000000"/>
          </a:solid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n-US" sz="2400" b="1" dirty="0">
                <a:solidFill>
                  <a:sysClr val="windowText" lastClr="000000"/>
                </a:solidFill>
              </a:rPr>
              <a:t>Appalachia vs. Non-Appalachia Female Breast Cancer </a:t>
            </a:r>
            <a:r>
              <a:rPr lang="en-US" sz="2400" b="1" dirty="0">
                <a:solidFill>
                  <a:srgbClr val="FF0000"/>
                </a:solidFill>
              </a:rPr>
              <a:t>Mortality</a:t>
            </a:r>
            <a:r>
              <a:rPr lang="en-US" sz="2400" b="1" dirty="0">
                <a:solidFill>
                  <a:sysClr val="windowText" lastClr="000000"/>
                </a:solidFill>
              </a:rPr>
              <a:t> Rates, 2000-2017</a:t>
            </a: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'App vs. Non-App'!$A$4</c:f>
              <c:strCache>
                <c:ptCount val="1"/>
                <c:pt idx="0">
                  <c:v>Appalachia</c:v>
                </c:pt>
              </c:strCache>
            </c:strRef>
          </c:tx>
          <c:spPr>
            <a:ln w="25400" cap="rnd">
              <a:solidFill>
                <a:srgbClr val="FF0000"/>
              </a:solidFill>
              <a:round/>
            </a:ln>
            <a:effectLst/>
          </c:spPr>
          <c:marker>
            <c:symbol val="circle"/>
            <c:size val="5"/>
            <c:spPr>
              <a:solidFill>
                <a:srgbClr val="FF0000"/>
              </a:solidFill>
              <a:ln w="31750">
                <a:solidFill>
                  <a:srgbClr val="FF0000"/>
                </a:solidFill>
              </a:ln>
              <a:effectLst/>
            </c:spPr>
          </c:marker>
          <c:trendline>
            <c:spPr>
              <a:ln w="31750" cap="rnd">
                <a:solidFill>
                  <a:srgbClr val="FF0000"/>
                </a:solidFill>
                <a:prstDash val="sysDot"/>
              </a:ln>
              <a:effectLst/>
            </c:spPr>
            <c:trendlineType val="linear"/>
            <c:dispRSqr val="1"/>
            <c:dispEq val="0"/>
            <c:trendlineLbl>
              <c:layout>
                <c:manualLayout>
                  <c:x val="-4.4629938786867003E-2"/>
                  <c:y val="-0.10032020574382272"/>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rendlineLbl>
          </c:trendline>
          <c:xVal>
            <c:numRef>
              <c:f>'App vs. Non-App'!$B$3:$S$3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'App vs. Non-App'!$B$4:$S$4</c:f>
              <c:numCache>
                <c:formatCode>General</c:formatCode>
                <c:ptCount val="18"/>
                <c:pt idx="0">
                  <c:v>26.6</c:v>
                </c:pt>
                <c:pt idx="1">
                  <c:v>27.5</c:v>
                </c:pt>
                <c:pt idx="2">
                  <c:v>29.1</c:v>
                </c:pt>
                <c:pt idx="3">
                  <c:v>26.1</c:v>
                </c:pt>
                <c:pt idx="4">
                  <c:v>26.6</c:v>
                </c:pt>
                <c:pt idx="5">
                  <c:v>22.6</c:v>
                </c:pt>
                <c:pt idx="6">
                  <c:v>26.2</c:v>
                </c:pt>
                <c:pt idx="7">
                  <c:v>24</c:v>
                </c:pt>
                <c:pt idx="8">
                  <c:v>22.3</c:v>
                </c:pt>
                <c:pt idx="9">
                  <c:v>24.1</c:v>
                </c:pt>
                <c:pt idx="10">
                  <c:v>23.3</c:v>
                </c:pt>
                <c:pt idx="11">
                  <c:v>26.5</c:v>
                </c:pt>
                <c:pt idx="12">
                  <c:v>24.1</c:v>
                </c:pt>
                <c:pt idx="13">
                  <c:v>22.7</c:v>
                </c:pt>
                <c:pt idx="14">
                  <c:v>22.4</c:v>
                </c:pt>
                <c:pt idx="15">
                  <c:v>23.7</c:v>
                </c:pt>
                <c:pt idx="16">
                  <c:v>24.3</c:v>
                </c:pt>
                <c:pt idx="17">
                  <c:v>22.8</c:v>
                </c:pt>
              </c:numCache>
            </c:numRef>
          </c:yVal>
          <c:smooth val="0"/>
          <c:extLst>
            <c:ext xmlns:c16="http://schemas.microsoft.com/office/drawing/2014/chart" uri="{C3380CC4-5D6E-409C-BE32-E72D297353CC}">
              <c16:uniqueId val="{00000001-EE8C-4501-917F-F175CAF3D512}"/>
            </c:ext>
          </c:extLst>
        </c:ser>
        <c:ser>
          <c:idx val="1"/>
          <c:order val="1"/>
          <c:tx>
            <c:strRef>
              <c:f>'App vs. Non-App'!$A$5</c:f>
              <c:strCache>
                <c:ptCount val="1"/>
                <c:pt idx="0">
                  <c:v>Non-Appalachia</c:v>
                </c:pt>
              </c:strCache>
            </c:strRef>
          </c:tx>
          <c:spPr>
            <a:ln w="25400" cap="rnd">
              <a:solidFill>
                <a:srgbClr val="0070C0"/>
              </a:solidFill>
              <a:round/>
            </a:ln>
            <a:effectLst/>
          </c:spPr>
          <c:marker>
            <c:symbol val="circle"/>
            <c:size val="5"/>
            <c:spPr>
              <a:solidFill>
                <a:srgbClr val="0070C0"/>
              </a:solidFill>
              <a:ln w="31750">
                <a:solidFill>
                  <a:srgbClr val="0070C0"/>
                </a:solidFill>
              </a:ln>
              <a:effectLst/>
            </c:spPr>
          </c:marker>
          <c:trendline>
            <c:spPr>
              <a:ln w="31750" cap="rnd">
                <a:solidFill>
                  <a:srgbClr val="0070C0"/>
                </a:solidFill>
                <a:prstDash val="sysDot"/>
              </a:ln>
              <a:effectLst/>
            </c:spPr>
            <c:trendlineType val="linear"/>
            <c:dispRSqr val="1"/>
            <c:dispEq val="0"/>
            <c:trendlineLbl>
              <c:layout>
                <c:manualLayout>
                  <c:x val="-6.8280467445742801E-2"/>
                  <c:y val="5.1151915841301465E-2"/>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rendlineLbl>
          </c:trendline>
          <c:xVal>
            <c:numRef>
              <c:f>'App vs. Non-App'!$B$3:$S$3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'App vs. Non-App'!$B$5:$S$5</c:f>
              <c:numCache>
                <c:formatCode>General</c:formatCode>
                <c:ptCount val="18"/>
                <c:pt idx="0">
                  <c:v>25.6</c:v>
                </c:pt>
                <c:pt idx="1">
                  <c:v>27.9</c:v>
                </c:pt>
                <c:pt idx="2">
                  <c:v>27.1</c:v>
                </c:pt>
                <c:pt idx="3">
                  <c:v>24.8</c:v>
                </c:pt>
                <c:pt idx="4">
                  <c:v>23.6</c:v>
                </c:pt>
                <c:pt idx="5">
                  <c:v>23.5</c:v>
                </c:pt>
                <c:pt idx="6">
                  <c:v>23</c:v>
                </c:pt>
                <c:pt idx="7">
                  <c:v>24.5</c:v>
                </c:pt>
                <c:pt idx="8">
                  <c:v>21.4</c:v>
                </c:pt>
                <c:pt idx="9">
                  <c:v>22.6</c:v>
                </c:pt>
                <c:pt idx="10">
                  <c:v>21.1</c:v>
                </c:pt>
                <c:pt idx="11">
                  <c:v>20.5</c:v>
                </c:pt>
                <c:pt idx="12">
                  <c:v>22.7</c:v>
                </c:pt>
                <c:pt idx="13">
                  <c:v>20.2</c:v>
                </c:pt>
                <c:pt idx="14">
                  <c:v>20.100000000000001</c:v>
                </c:pt>
                <c:pt idx="15">
                  <c:v>19.899999999999999</c:v>
                </c:pt>
                <c:pt idx="16">
                  <c:v>20.2</c:v>
                </c:pt>
                <c:pt idx="17">
                  <c:v>20.399999999999999</c:v>
                </c:pt>
              </c:numCache>
            </c:numRef>
          </c:yVal>
          <c:smooth val="0"/>
          <c:extLst>
            <c:ext xmlns:c16="http://schemas.microsoft.com/office/drawing/2014/chart" uri="{C3380CC4-5D6E-409C-BE32-E72D297353CC}">
              <c16:uniqueId val="{00000003-EE8C-4501-917F-F175CAF3D512}"/>
            </c:ext>
          </c:extLst>
        </c:ser>
        <c:dLbls>
          <c:showLegendKey val="0"/>
          <c:showVal val="0"/>
          <c:showCatName val="0"/>
          <c:showSerName val="0"/>
          <c:showPercent val="0"/>
          <c:showBubbleSize val="0"/>
        </c:dLbls>
        <c:axId val="2087485136"/>
        <c:axId val="1905294736"/>
      </c:scatterChart>
      <c:valAx>
        <c:axId val="2087485136"/>
        <c:scaling>
          <c:orientation val="minMax"/>
          <c:max val="2017"/>
          <c:min val="20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Year</a:t>
                </a:r>
              </a:p>
            </c:rich>
          </c:tx>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905294736"/>
        <c:crosses val="autoZero"/>
        <c:crossBetween val="midCat"/>
        <c:majorUnit val="1"/>
      </c:valAx>
      <c:valAx>
        <c:axId val="1905294736"/>
        <c:scaling>
          <c:orientation val="minMax"/>
          <c:min val="1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Age-Adjusted Rate (per 100,000)</a:t>
                </a:r>
              </a:p>
            </c:rich>
          </c:tx>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087485136"/>
        <c:crosses val="autoZero"/>
        <c:crossBetween val="midCat"/>
      </c:valAx>
      <c:spPr>
        <a:noFill/>
        <a:ln>
          <a:noFill/>
        </a:ln>
        <a:effectLst/>
      </c:spPr>
    </c:plotArea>
    <c:legend>
      <c:legendPos val="b"/>
      <c:overlay val="0"/>
      <c:spPr>
        <a:noFill/>
        <a:ln>
          <a:solidFill>
            <a:sysClr val="windowText" lastClr="000000"/>
          </a:solid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spc="0" baseline="0">
                <a:solidFill>
                  <a:sysClr val="windowText" lastClr="000000"/>
                </a:solidFill>
                <a:latin typeface="+mn-lt"/>
                <a:ea typeface="+mn-ea"/>
                <a:cs typeface="+mn-cs"/>
              </a:defRPr>
            </a:pPr>
            <a:r>
              <a:rPr lang="en-US" sz="2800" b="1">
                <a:solidFill>
                  <a:sysClr val="windowText" lastClr="000000"/>
                </a:solidFill>
              </a:rPr>
              <a:t>Colorectal Cancer </a:t>
            </a:r>
            <a:r>
              <a:rPr lang="en-US" sz="2800" b="1">
                <a:solidFill>
                  <a:schemeClr val="accent1">
                    <a:lumMod val="75000"/>
                  </a:schemeClr>
                </a:solidFill>
              </a:rPr>
              <a:t>Screening</a:t>
            </a:r>
            <a:r>
              <a:rPr lang="en-US" sz="2800" b="1">
                <a:solidFill>
                  <a:sysClr val="windowText" lastClr="000000"/>
                </a:solidFill>
              </a:rPr>
              <a:t> in Kentucky</a:t>
            </a:r>
          </a:p>
        </c:rich>
      </c:tx>
      <c:overlay val="0"/>
      <c:spPr>
        <a:noFill/>
        <a:ln>
          <a:noFill/>
        </a:ln>
        <a:effectLst/>
      </c:spPr>
      <c:txPr>
        <a:bodyPr rot="0" spcFirstLastPara="1" vertOverflow="ellipsis" vert="horz" wrap="square" anchor="ctr" anchorCtr="1"/>
        <a:lstStyle/>
        <a:p>
          <a:pPr>
            <a:defRPr sz="28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3330606446117102"/>
          <c:y val="0.15712244750703516"/>
          <c:w val="0.82347610814117467"/>
          <c:h val="0.67217392752279825"/>
        </c:manualLayout>
      </c:layout>
      <c:scatterChart>
        <c:scatterStyle val="lineMarker"/>
        <c:varyColors val="0"/>
        <c:ser>
          <c:idx val="0"/>
          <c:order val="0"/>
          <c:tx>
            <c:strRef>
              <c:f>Sheet1!$A$2</c:f>
              <c:strCache>
                <c:ptCount val="1"/>
                <c:pt idx="0">
                  <c:v>Screening</c:v>
                </c:pt>
              </c:strCache>
            </c:strRef>
          </c:tx>
          <c:spPr>
            <a:ln w="19050" cap="rnd">
              <a:solidFill>
                <a:srgbClr val="002060"/>
              </a:solidFill>
              <a:round/>
            </a:ln>
            <a:effectLst/>
          </c:spPr>
          <c:marker>
            <c:symbol val="circle"/>
            <c:size val="5"/>
            <c:spPr>
              <a:solidFill>
                <a:srgbClr val="002060"/>
              </a:solidFill>
              <a:ln w="9525">
                <a:solidFill>
                  <a:srgbClr val="002060"/>
                </a:solidFill>
              </a:ln>
              <a:effectLst/>
            </c:spPr>
          </c:marker>
          <c:dLbls>
            <c:dLbl>
              <c:idx val="0"/>
              <c:layout>
                <c:manualLayout>
                  <c:x val="-2.6556355936222544E-2"/>
                  <c:y val="2.708553730705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D4-4C85-BA43-A617B98C878C}"/>
                </c:ext>
              </c:extLst>
            </c:dLbl>
            <c:dLbl>
              <c:idx val="1"/>
              <c:layout>
                <c:manualLayout>
                  <c:x val="1.5365959001960197E-4"/>
                  <c:y val="2.07236482132217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D4-4C85-BA43-A617B98C878C}"/>
                </c:ext>
              </c:extLst>
            </c:dLbl>
            <c:dLbl>
              <c:idx val="2"/>
              <c:layout>
                <c:manualLayout>
                  <c:x val="-6.3415589955509208E-2"/>
                  <c:y val="-3.67578968401538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D4-4C85-BA43-A617B98C878C}"/>
                </c:ext>
              </c:extLst>
            </c:dLbl>
            <c:dLbl>
              <c:idx val="3"/>
              <c:layout>
                <c:manualLayout>
                  <c:x val="-4.156985887786066E-2"/>
                  <c:y val="-4.41947981740033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D4-4C85-BA43-A617B98C878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xVal>
            <c:numRef>
              <c:f>Sheet1!$B$1:$J$1</c:f>
              <c:numCache>
                <c:formatCode>General</c:formatCode>
                <c:ptCount val="9"/>
                <c:pt idx="0">
                  <c:v>2000</c:v>
                </c:pt>
                <c:pt idx="1">
                  <c:v>2002</c:v>
                </c:pt>
                <c:pt idx="2">
                  <c:v>2004</c:v>
                </c:pt>
                <c:pt idx="3">
                  <c:v>2006</c:v>
                </c:pt>
                <c:pt idx="4">
                  <c:v>2008</c:v>
                </c:pt>
                <c:pt idx="5">
                  <c:v>2010</c:v>
                </c:pt>
                <c:pt idx="6">
                  <c:v>2012</c:v>
                </c:pt>
                <c:pt idx="7">
                  <c:v>2014</c:v>
                </c:pt>
                <c:pt idx="8">
                  <c:v>2016</c:v>
                </c:pt>
              </c:numCache>
            </c:numRef>
          </c:xVal>
          <c:yVal>
            <c:numRef>
              <c:f>Sheet1!$B$2:$J$2</c:f>
              <c:numCache>
                <c:formatCode>0.0%</c:formatCode>
                <c:ptCount val="9"/>
                <c:pt idx="0">
                  <c:v>0.34699999999999998</c:v>
                </c:pt>
                <c:pt idx="1">
                  <c:v>0.439</c:v>
                </c:pt>
                <c:pt idx="2">
                  <c:v>0.47199999999999998</c:v>
                </c:pt>
                <c:pt idx="3">
                  <c:v>0.58599999999999997</c:v>
                </c:pt>
                <c:pt idx="4">
                  <c:v>0.63700000000000001</c:v>
                </c:pt>
                <c:pt idx="5">
                  <c:v>0.63700000000000001</c:v>
                </c:pt>
                <c:pt idx="6">
                  <c:v>0.65900000000000003</c:v>
                </c:pt>
                <c:pt idx="7">
                  <c:v>0.69599999999999995</c:v>
                </c:pt>
                <c:pt idx="8">
                  <c:v>0.70099999999999996</c:v>
                </c:pt>
              </c:numCache>
            </c:numRef>
          </c:yVal>
          <c:smooth val="0"/>
          <c:extLst>
            <c:ext xmlns:c16="http://schemas.microsoft.com/office/drawing/2014/chart" uri="{C3380CC4-5D6E-409C-BE32-E72D297353CC}">
              <c16:uniqueId val="{00000004-CBD4-4C85-BA43-A617B98C878C}"/>
            </c:ext>
          </c:extLst>
        </c:ser>
        <c:dLbls>
          <c:showLegendKey val="0"/>
          <c:showVal val="0"/>
          <c:showCatName val="0"/>
          <c:showSerName val="0"/>
          <c:showPercent val="0"/>
          <c:showBubbleSize val="0"/>
        </c:dLbls>
        <c:axId val="1317209888"/>
        <c:axId val="1317220704"/>
      </c:scatterChart>
      <c:valAx>
        <c:axId val="1317209888"/>
        <c:scaling>
          <c:orientation val="minMax"/>
          <c:max val="2016"/>
          <c:min val="20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dirty="0">
                    <a:solidFill>
                      <a:sysClr val="windowText" lastClr="000000"/>
                    </a:solidFill>
                  </a:rPr>
                  <a:t>Year</a:t>
                </a:r>
              </a:p>
            </c:rich>
          </c:tx>
          <c:layout>
            <c:manualLayout>
              <c:xMode val="edge"/>
              <c:yMode val="edge"/>
              <c:x val="0.52086157347420181"/>
              <c:y val="0.91610768630089423"/>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317220704"/>
        <c:crosses val="autoZero"/>
        <c:crossBetween val="midCat"/>
      </c:valAx>
      <c:valAx>
        <c:axId val="1317220704"/>
        <c:scaling>
          <c:orientation val="minMax"/>
          <c:max val="0.75000000000000011"/>
          <c:min val="0.300000000000000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Screening Rate</a:t>
                </a:r>
              </a:p>
            </c:rich>
          </c:tx>
          <c:layout>
            <c:manualLayout>
              <c:xMode val="edge"/>
              <c:yMode val="edge"/>
              <c:x val="0"/>
              <c:y val="0.38945970352670356"/>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31720988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n-US" sz="2400" b="1">
                <a:solidFill>
                  <a:sysClr val="windowText" lastClr="000000"/>
                </a:solidFill>
              </a:rPr>
              <a:t>Colon and Rectum</a:t>
            </a:r>
            <a:r>
              <a:rPr lang="en-US" sz="2400" b="1" baseline="0">
                <a:solidFill>
                  <a:sysClr val="windowText" lastClr="000000"/>
                </a:solidFill>
              </a:rPr>
              <a:t> </a:t>
            </a:r>
            <a:r>
              <a:rPr lang="en-US" sz="2400" b="1" baseline="0">
                <a:solidFill>
                  <a:srgbClr val="0070C0"/>
                </a:solidFill>
              </a:rPr>
              <a:t>Incidence</a:t>
            </a:r>
            <a:r>
              <a:rPr lang="en-US" sz="2400" b="1" baseline="0">
                <a:solidFill>
                  <a:sysClr val="windowText" lastClr="000000"/>
                </a:solidFill>
              </a:rPr>
              <a:t> Rates, 2000-2017</a:t>
            </a:r>
            <a:endParaRPr lang="en-US" sz="2400" b="1">
              <a:solidFill>
                <a:sysClr val="windowText" lastClr="000000"/>
              </a:solidFill>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Overall!$A$4</c:f>
              <c:strCache>
                <c:ptCount val="1"/>
                <c:pt idx="0">
                  <c:v>Age-Adjusted Rate</c:v>
                </c:pt>
              </c:strCache>
            </c:strRef>
          </c:tx>
          <c:spPr>
            <a:ln w="25400" cap="rnd">
              <a:solidFill>
                <a:srgbClr val="0070C0"/>
              </a:solidFill>
              <a:round/>
            </a:ln>
            <a:effectLst/>
          </c:spPr>
          <c:marker>
            <c:symbol val="circle"/>
            <c:size val="5"/>
            <c:spPr>
              <a:solidFill>
                <a:schemeClr val="accent1"/>
              </a:solidFill>
              <a:ln w="31750">
                <a:solidFill>
                  <a:srgbClr val="0070C0"/>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1-8978-439C-B4EC-295692B5BD8F}"/>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1-8978-439C-B4EC-295692B5BD8F}"/>
                </c:ext>
              </c:extLst>
            </c:dLbl>
            <c:dLbl>
              <c:idx val="2"/>
              <c:delete val="1"/>
              <c:extLst>
                <c:ext xmlns:c15="http://schemas.microsoft.com/office/drawing/2012/chart" uri="{CE6537A1-D6FC-4f65-9D91-7224C49458BB}"/>
                <c:ext xmlns:c16="http://schemas.microsoft.com/office/drawing/2014/chart" uri="{C3380CC4-5D6E-409C-BE32-E72D297353CC}">
                  <c16:uniqueId val="{00000002-8978-439C-B4EC-295692B5BD8F}"/>
                </c:ext>
              </c:extLst>
            </c:dLbl>
            <c:dLbl>
              <c:idx val="3"/>
              <c:delete val="1"/>
              <c:extLst>
                <c:ext xmlns:c15="http://schemas.microsoft.com/office/drawing/2012/chart" uri="{CE6537A1-D6FC-4f65-9D91-7224C49458BB}"/>
                <c:ext xmlns:c16="http://schemas.microsoft.com/office/drawing/2014/chart" uri="{C3380CC4-5D6E-409C-BE32-E72D297353CC}">
                  <c16:uniqueId val="{00000003-8978-439C-B4EC-295692B5BD8F}"/>
                </c:ext>
              </c:extLst>
            </c:dLbl>
            <c:dLbl>
              <c:idx val="4"/>
              <c:delete val="1"/>
              <c:extLst>
                <c:ext xmlns:c15="http://schemas.microsoft.com/office/drawing/2012/chart" uri="{CE6537A1-D6FC-4f65-9D91-7224C49458BB}"/>
                <c:ext xmlns:c16="http://schemas.microsoft.com/office/drawing/2014/chart" uri="{C3380CC4-5D6E-409C-BE32-E72D297353CC}">
                  <c16:uniqueId val="{00000004-8978-439C-B4EC-295692B5BD8F}"/>
                </c:ext>
              </c:extLst>
            </c:dLbl>
            <c:dLbl>
              <c:idx val="5"/>
              <c:delete val="1"/>
              <c:extLst>
                <c:ext xmlns:c15="http://schemas.microsoft.com/office/drawing/2012/chart" uri="{CE6537A1-D6FC-4f65-9D91-7224C49458BB}"/>
                <c:ext xmlns:c16="http://schemas.microsoft.com/office/drawing/2014/chart" uri="{C3380CC4-5D6E-409C-BE32-E72D297353CC}">
                  <c16:uniqueId val="{00000005-8978-439C-B4EC-295692B5BD8F}"/>
                </c:ext>
              </c:extLst>
            </c:dLbl>
            <c:dLbl>
              <c:idx val="6"/>
              <c:delete val="1"/>
              <c:extLst>
                <c:ext xmlns:c15="http://schemas.microsoft.com/office/drawing/2012/chart" uri="{CE6537A1-D6FC-4f65-9D91-7224C49458BB}"/>
                <c:ext xmlns:c16="http://schemas.microsoft.com/office/drawing/2014/chart" uri="{C3380CC4-5D6E-409C-BE32-E72D297353CC}">
                  <c16:uniqueId val="{00000006-8978-439C-B4EC-295692B5BD8F}"/>
                </c:ext>
              </c:extLst>
            </c:dLbl>
            <c:dLbl>
              <c:idx val="7"/>
              <c:delete val="1"/>
              <c:extLst>
                <c:ext xmlns:c15="http://schemas.microsoft.com/office/drawing/2012/chart" uri="{CE6537A1-D6FC-4f65-9D91-7224C49458BB}"/>
                <c:ext xmlns:c16="http://schemas.microsoft.com/office/drawing/2014/chart" uri="{C3380CC4-5D6E-409C-BE32-E72D297353CC}">
                  <c16:uniqueId val="{00000007-8978-439C-B4EC-295692B5BD8F}"/>
                </c:ext>
              </c:extLst>
            </c:dLbl>
            <c:dLbl>
              <c:idx val="8"/>
              <c:delete val="1"/>
              <c:extLst>
                <c:ext xmlns:c15="http://schemas.microsoft.com/office/drawing/2012/chart" uri="{CE6537A1-D6FC-4f65-9D91-7224C49458BB}"/>
                <c:ext xmlns:c16="http://schemas.microsoft.com/office/drawing/2014/chart" uri="{C3380CC4-5D6E-409C-BE32-E72D297353CC}">
                  <c16:uniqueId val="{00000008-8978-439C-B4EC-295692B5BD8F}"/>
                </c:ext>
              </c:extLst>
            </c:dLbl>
            <c:dLbl>
              <c:idx val="9"/>
              <c:delete val="1"/>
              <c:extLst>
                <c:ext xmlns:c15="http://schemas.microsoft.com/office/drawing/2012/chart" uri="{CE6537A1-D6FC-4f65-9D91-7224C49458BB}"/>
                <c:ext xmlns:c16="http://schemas.microsoft.com/office/drawing/2014/chart" uri="{C3380CC4-5D6E-409C-BE32-E72D297353CC}">
                  <c16:uniqueId val="{00000009-8978-439C-B4EC-295692B5BD8F}"/>
                </c:ext>
              </c:extLst>
            </c:dLbl>
            <c:dLbl>
              <c:idx val="10"/>
              <c:delete val="1"/>
              <c:extLst>
                <c:ext xmlns:c15="http://schemas.microsoft.com/office/drawing/2012/chart" uri="{CE6537A1-D6FC-4f65-9D91-7224C49458BB}"/>
                <c:ext xmlns:c16="http://schemas.microsoft.com/office/drawing/2014/chart" uri="{C3380CC4-5D6E-409C-BE32-E72D297353CC}">
                  <c16:uniqueId val="{0000000A-8978-439C-B4EC-295692B5BD8F}"/>
                </c:ext>
              </c:extLst>
            </c:dLbl>
            <c:dLbl>
              <c:idx val="11"/>
              <c:delete val="1"/>
              <c:extLst>
                <c:ext xmlns:c15="http://schemas.microsoft.com/office/drawing/2012/chart" uri="{CE6537A1-D6FC-4f65-9D91-7224C49458BB}"/>
                <c:ext xmlns:c16="http://schemas.microsoft.com/office/drawing/2014/chart" uri="{C3380CC4-5D6E-409C-BE32-E72D297353CC}">
                  <c16:uniqueId val="{0000000B-8978-439C-B4EC-295692B5BD8F}"/>
                </c:ext>
              </c:extLst>
            </c:dLbl>
            <c:dLbl>
              <c:idx val="12"/>
              <c:delete val="1"/>
              <c:extLst>
                <c:ext xmlns:c15="http://schemas.microsoft.com/office/drawing/2012/chart" uri="{CE6537A1-D6FC-4f65-9D91-7224C49458BB}"/>
                <c:ext xmlns:c16="http://schemas.microsoft.com/office/drawing/2014/chart" uri="{C3380CC4-5D6E-409C-BE32-E72D297353CC}">
                  <c16:uniqueId val="{0000000C-8978-439C-B4EC-295692B5BD8F}"/>
                </c:ext>
              </c:extLst>
            </c:dLbl>
            <c:dLbl>
              <c:idx val="13"/>
              <c:delete val="1"/>
              <c:extLst>
                <c:ext xmlns:c15="http://schemas.microsoft.com/office/drawing/2012/chart" uri="{CE6537A1-D6FC-4f65-9D91-7224C49458BB}"/>
                <c:ext xmlns:c16="http://schemas.microsoft.com/office/drawing/2014/chart" uri="{C3380CC4-5D6E-409C-BE32-E72D297353CC}">
                  <c16:uniqueId val="{0000000D-8978-439C-B4EC-295692B5BD8F}"/>
                </c:ext>
              </c:extLst>
            </c:dLbl>
            <c:dLbl>
              <c:idx val="14"/>
              <c:delete val="1"/>
              <c:extLst>
                <c:ext xmlns:c15="http://schemas.microsoft.com/office/drawing/2012/chart" uri="{CE6537A1-D6FC-4f65-9D91-7224C49458BB}"/>
                <c:ext xmlns:c16="http://schemas.microsoft.com/office/drawing/2014/chart" uri="{C3380CC4-5D6E-409C-BE32-E72D297353CC}">
                  <c16:uniqueId val="{0000000E-8978-439C-B4EC-295692B5BD8F}"/>
                </c:ext>
              </c:extLst>
            </c:dLbl>
            <c:dLbl>
              <c:idx val="15"/>
              <c:delete val="1"/>
              <c:extLst>
                <c:ext xmlns:c15="http://schemas.microsoft.com/office/drawing/2012/chart" uri="{CE6537A1-D6FC-4f65-9D91-7224C49458BB}"/>
                <c:ext xmlns:c16="http://schemas.microsoft.com/office/drawing/2014/chart" uri="{C3380CC4-5D6E-409C-BE32-E72D297353CC}">
                  <c16:uniqueId val="{0000000F-8978-439C-B4EC-295692B5BD8F}"/>
                </c:ext>
              </c:extLst>
            </c:dLbl>
            <c:dLbl>
              <c:idx val="16"/>
              <c:delete val="1"/>
              <c:extLst>
                <c:ext xmlns:c15="http://schemas.microsoft.com/office/drawing/2012/chart" uri="{CE6537A1-D6FC-4f65-9D91-7224C49458BB}"/>
                <c:ext xmlns:c16="http://schemas.microsoft.com/office/drawing/2014/chart" uri="{C3380CC4-5D6E-409C-BE32-E72D297353CC}">
                  <c16:uniqueId val="{00000010-8978-439C-B4EC-295692B5BD8F}"/>
                </c:ext>
              </c:extLst>
            </c:dLbl>
            <c:dLbl>
              <c:idx val="17"/>
              <c:layout>
                <c:manualLayout>
                  <c:x val="-1.9400128621744752E-16"/>
                  <c:y val="2.2993311036789452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978-439C-B4EC-295692B5BD8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1750" cap="rnd">
                <a:solidFill>
                  <a:srgbClr val="0070C0"/>
                </a:solidFill>
                <a:prstDash val="sysDot"/>
              </a:ln>
              <a:effectLst/>
            </c:spPr>
            <c:trendlineType val="linear"/>
            <c:dispRSqr val="1"/>
            <c:dispEq val="0"/>
            <c:trendlineLbl>
              <c:layout>
                <c:manualLayout>
                  <c:x val="-8.8019966722129889E-2"/>
                  <c:y val="3.8745066938575122E-2"/>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rendlineLbl>
          </c:trendline>
          <c:xVal>
            <c:numRef>
              <c:f>Overall!$B$3:$S$3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Overall!$B$4:$S$4</c:f>
              <c:numCache>
                <c:formatCode>General</c:formatCode>
                <c:ptCount val="18"/>
                <c:pt idx="0">
                  <c:v>68.2</c:v>
                </c:pt>
                <c:pt idx="1">
                  <c:v>68.8</c:v>
                </c:pt>
                <c:pt idx="2">
                  <c:v>65.400000000000006</c:v>
                </c:pt>
                <c:pt idx="3">
                  <c:v>65.2</c:v>
                </c:pt>
                <c:pt idx="4">
                  <c:v>64.2</c:v>
                </c:pt>
                <c:pt idx="5">
                  <c:v>61.3</c:v>
                </c:pt>
                <c:pt idx="6">
                  <c:v>59.3</c:v>
                </c:pt>
                <c:pt idx="7">
                  <c:v>59.5</c:v>
                </c:pt>
                <c:pt idx="8">
                  <c:v>58.1</c:v>
                </c:pt>
                <c:pt idx="9">
                  <c:v>57.3</c:v>
                </c:pt>
                <c:pt idx="10">
                  <c:v>54.7</c:v>
                </c:pt>
                <c:pt idx="11">
                  <c:v>53.5</c:v>
                </c:pt>
                <c:pt idx="12">
                  <c:v>54.2</c:v>
                </c:pt>
                <c:pt idx="13">
                  <c:v>53.4</c:v>
                </c:pt>
                <c:pt idx="14">
                  <c:v>53.1</c:v>
                </c:pt>
                <c:pt idx="15">
                  <c:v>52.4</c:v>
                </c:pt>
                <c:pt idx="16">
                  <c:v>50.8</c:v>
                </c:pt>
                <c:pt idx="17">
                  <c:v>47.7</c:v>
                </c:pt>
              </c:numCache>
            </c:numRef>
          </c:yVal>
          <c:smooth val="0"/>
          <c:extLst>
            <c:ext xmlns:c16="http://schemas.microsoft.com/office/drawing/2014/chart" uri="{C3380CC4-5D6E-409C-BE32-E72D297353CC}">
              <c16:uniqueId val="{00000001-60C7-4462-9AFD-CA174F53951A}"/>
            </c:ext>
          </c:extLst>
        </c:ser>
        <c:dLbls>
          <c:showLegendKey val="0"/>
          <c:showVal val="0"/>
          <c:showCatName val="0"/>
          <c:showSerName val="0"/>
          <c:showPercent val="0"/>
          <c:showBubbleSize val="0"/>
        </c:dLbls>
        <c:axId val="1120908607"/>
        <c:axId val="1119022335"/>
      </c:scatterChart>
      <c:valAx>
        <c:axId val="1120908607"/>
        <c:scaling>
          <c:orientation val="minMax"/>
          <c:max val="2017"/>
          <c:min val="20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Year</a:t>
                </a:r>
              </a:p>
            </c:rich>
          </c:tx>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19022335"/>
        <c:crosses val="autoZero"/>
        <c:crossBetween val="midCat"/>
        <c:majorUnit val="1"/>
      </c:valAx>
      <c:valAx>
        <c:axId val="1119022335"/>
        <c:scaling>
          <c:orientation val="minMax"/>
          <c:min val="4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Age-Adjusted Rate (per 100,000)</a:t>
                </a:r>
              </a:p>
            </c:rich>
          </c:tx>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2090860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a:solidFill>
                  <a:schemeClr val="tx1"/>
                </a:solidFill>
              </a:rPr>
              <a:t>Lung, Colorectal, Breast &amp; Cervical Cancers are </a:t>
            </a:r>
            <a:r>
              <a:rPr lang="en-US" sz="2400" b="1">
                <a:solidFill>
                  <a:srgbClr val="FF0000"/>
                </a:solidFill>
              </a:rPr>
              <a:t>48% </a:t>
            </a:r>
            <a:r>
              <a:rPr lang="en-US" sz="2400" b="1">
                <a:solidFill>
                  <a:schemeClr val="tx1"/>
                </a:solidFill>
              </a:rPr>
              <a:t>of 
all Cancer Deaths Occurring in Kentucky Annually, 
2013-2017</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6882845188284518E-2"/>
          <c:y val="0.26829530924019107"/>
          <c:w val="0.84623430962343094"/>
          <c:h val="0.59084286603011393"/>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148-4135-97A2-5F955AC319B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4148-4135-97A2-5F955AC319B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4148-4135-97A2-5F955AC319B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4148-4135-97A2-5F955AC319B2}"/>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4148-4135-97A2-5F955AC319B2}"/>
              </c:ext>
            </c:extLst>
          </c:dPt>
          <c:dLbls>
            <c:dLbl>
              <c:idx val="0"/>
              <c:layout>
                <c:manualLayout>
                  <c:x val="8.027110170329128E-3"/>
                  <c:y val="2.2844330199813204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148-4135-97A2-5F955AC319B2}"/>
                </c:ext>
              </c:extLst>
            </c:dLbl>
            <c:dLbl>
              <c:idx val="1"/>
              <c:layout>
                <c:manualLayout>
                  <c:x val="6.5376569037657864E-3"/>
                  <c:y val="-1.8761726078799251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148-4135-97A2-5F955AC319B2}"/>
                </c:ext>
              </c:extLst>
            </c:dLbl>
            <c:dLbl>
              <c:idx val="2"/>
              <c:layout>
                <c:manualLayout>
                  <c:x val="-7.1913196389154282E-3"/>
                  <c:y val="-1.0379846984417754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0326069498896321"/>
                      <c:h val="0.10815732930194233"/>
                    </c:manualLayout>
                  </c15:layout>
                </c:ext>
                <c:ext xmlns:c16="http://schemas.microsoft.com/office/drawing/2014/chart" uri="{C3380CC4-5D6E-409C-BE32-E72D297353CC}">
                  <c16:uniqueId val="{00000005-4148-4135-97A2-5F955AC319B2}"/>
                </c:ext>
              </c:extLst>
            </c:dLbl>
            <c:dLbl>
              <c:idx val="3"/>
              <c:layout>
                <c:manualLayout>
                  <c:x val="-8.6386642177050138E-2"/>
                  <c:y val="1.4809124469197448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148-4135-97A2-5F955AC319B2}"/>
                </c:ext>
              </c:extLst>
            </c:dLbl>
            <c:dLbl>
              <c:idx val="4"/>
              <c:layout>
                <c:manualLayout>
                  <c:x val="7.4471182008858924E-2"/>
                  <c:y val="-0.2478641747943354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5410328056534775"/>
                      <c:h val="0.11783151871494488"/>
                    </c:manualLayout>
                  </c15:layout>
                </c:ext>
                <c:ext xmlns:c16="http://schemas.microsoft.com/office/drawing/2014/chart" uri="{C3380CC4-5D6E-409C-BE32-E72D297353CC}">
                  <c16:uniqueId val="{00000009-4148-4135-97A2-5F955AC319B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Mortality!$A$3:$A$7</c:f>
              <c:strCache>
                <c:ptCount val="5"/>
                <c:pt idx="0">
                  <c:v>Lung and Bronchus</c:v>
                </c:pt>
                <c:pt idx="1">
                  <c:v>Colon and Rectum</c:v>
                </c:pt>
                <c:pt idx="2">
                  <c:v>Female Breast</c:v>
                </c:pt>
                <c:pt idx="3">
                  <c:v>Cervix</c:v>
                </c:pt>
                <c:pt idx="4">
                  <c:v>All Other Sites</c:v>
                </c:pt>
              </c:strCache>
            </c:strRef>
          </c:cat>
          <c:val>
            <c:numRef>
              <c:f>Mortality!$B$3:$B$7</c:f>
              <c:numCache>
                <c:formatCode>#,##0</c:formatCode>
                <c:ptCount val="5"/>
                <c:pt idx="0">
                  <c:v>16878</c:v>
                </c:pt>
                <c:pt idx="1">
                  <c:v>4298</c:v>
                </c:pt>
                <c:pt idx="2">
                  <c:v>2987</c:v>
                </c:pt>
                <c:pt idx="3">
                  <c:v>332</c:v>
                </c:pt>
                <c:pt idx="4">
                  <c:v>26142</c:v>
                </c:pt>
              </c:numCache>
            </c:numRef>
          </c:val>
          <c:extLst>
            <c:ext xmlns:c16="http://schemas.microsoft.com/office/drawing/2014/chart" uri="{C3380CC4-5D6E-409C-BE32-E72D297353CC}">
              <c16:uniqueId val="{0000000A-4148-4135-97A2-5F955AC319B2}"/>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n-US" sz="2400" b="1">
                <a:solidFill>
                  <a:sysClr val="windowText" lastClr="000000"/>
                </a:solidFill>
              </a:rPr>
              <a:t>Male vs. Female Colon and Rectum</a:t>
            </a:r>
            <a:r>
              <a:rPr lang="en-US" sz="2400" b="1">
                <a:solidFill>
                  <a:srgbClr val="0070C0"/>
                </a:solidFill>
              </a:rPr>
              <a:t> Incidence </a:t>
            </a:r>
            <a:r>
              <a:rPr lang="en-US" sz="2400" b="1">
                <a:solidFill>
                  <a:sysClr val="windowText" lastClr="000000"/>
                </a:solidFill>
              </a:rPr>
              <a:t>Rates, 2000-2017</a:t>
            </a: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'Male vs. Female'!$A$4</c:f>
              <c:strCache>
                <c:ptCount val="1"/>
                <c:pt idx="0">
                  <c:v>Male</c:v>
                </c:pt>
              </c:strCache>
            </c:strRef>
          </c:tx>
          <c:spPr>
            <a:ln w="25400" cap="rnd">
              <a:solidFill>
                <a:srgbClr val="0070C0"/>
              </a:solidFill>
              <a:round/>
            </a:ln>
            <a:effectLst/>
          </c:spPr>
          <c:marker>
            <c:symbol val="circle"/>
            <c:size val="7"/>
            <c:spPr>
              <a:solidFill>
                <a:srgbClr val="3A5DCE"/>
              </a:solidFill>
              <a:ln w="31750">
                <a:noFill/>
              </a:ln>
              <a:effectLst/>
            </c:spPr>
          </c:marker>
          <c:trendline>
            <c:spPr>
              <a:ln w="31750" cap="rnd">
                <a:solidFill>
                  <a:srgbClr val="3A5DCE"/>
                </a:solidFill>
                <a:prstDash val="sysDot"/>
              </a:ln>
              <a:effectLst/>
            </c:spPr>
            <c:trendlineType val="linear"/>
            <c:dispRSqr val="1"/>
            <c:dispEq val="0"/>
            <c:trendlineLbl>
              <c:layout>
                <c:manualLayout>
                  <c:x val="2.1488954505686789E-2"/>
                  <c:y val="-6.9493205241236741E-2"/>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rendlineLbl>
          </c:trendline>
          <c:xVal>
            <c:numRef>
              <c:f>'Male vs. Female'!$B$3:$S$3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'Male vs. Female'!$B$4:$S$4</c:f>
              <c:numCache>
                <c:formatCode>General</c:formatCode>
                <c:ptCount val="18"/>
                <c:pt idx="0">
                  <c:v>79.3</c:v>
                </c:pt>
                <c:pt idx="1">
                  <c:v>84.4</c:v>
                </c:pt>
                <c:pt idx="2">
                  <c:v>77.099999999999994</c:v>
                </c:pt>
                <c:pt idx="3">
                  <c:v>76.7</c:v>
                </c:pt>
                <c:pt idx="4">
                  <c:v>77.900000000000006</c:v>
                </c:pt>
                <c:pt idx="5">
                  <c:v>74</c:v>
                </c:pt>
                <c:pt idx="6">
                  <c:v>71.3</c:v>
                </c:pt>
                <c:pt idx="7">
                  <c:v>71.7</c:v>
                </c:pt>
                <c:pt idx="8">
                  <c:v>70.099999999999994</c:v>
                </c:pt>
                <c:pt idx="9">
                  <c:v>65.5</c:v>
                </c:pt>
                <c:pt idx="10">
                  <c:v>65.900000000000006</c:v>
                </c:pt>
                <c:pt idx="11">
                  <c:v>64.599999999999994</c:v>
                </c:pt>
                <c:pt idx="12">
                  <c:v>63.5</c:v>
                </c:pt>
                <c:pt idx="13">
                  <c:v>62.9</c:v>
                </c:pt>
                <c:pt idx="14">
                  <c:v>63.8</c:v>
                </c:pt>
                <c:pt idx="15">
                  <c:v>59.8</c:v>
                </c:pt>
                <c:pt idx="16">
                  <c:v>60.2</c:v>
                </c:pt>
                <c:pt idx="17">
                  <c:v>55.1</c:v>
                </c:pt>
              </c:numCache>
            </c:numRef>
          </c:yVal>
          <c:smooth val="0"/>
          <c:extLst>
            <c:ext xmlns:c16="http://schemas.microsoft.com/office/drawing/2014/chart" uri="{C3380CC4-5D6E-409C-BE32-E72D297353CC}">
              <c16:uniqueId val="{00000001-EEC0-4232-B5EC-93330A651EEB}"/>
            </c:ext>
          </c:extLst>
        </c:ser>
        <c:ser>
          <c:idx val="1"/>
          <c:order val="1"/>
          <c:tx>
            <c:strRef>
              <c:f>'Male vs. Female'!$A$5</c:f>
              <c:strCache>
                <c:ptCount val="1"/>
                <c:pt idx="0">
                  <c:v>Female</c:v>
                </c:pt>
              </c:strCache>
            </c:strRef>
          </c:tx>
          <c:spPr>
            <a:ln w="25400" cap="rnd">
              <a:solidFill>
                <a:srgbClr val="FF0000"/>
              </a:solidFill>
              <a:round/>
            </a:ln>
            <a:effectLst/>
          </c:spPr>
          <c:marker>
            <c:symbol val="circle"/>
            <c:size val="7"/>
            <c:spPr>
              <a:solidFill>
                <a:srgbClr val="FF0000"/>
              </a:solidFill>
              <a:ln w="31750">
                <a:noFill/>
              </a:ln>
              <a:effectLst/>
            </c:spPr>
          </c:marker>
          <c:trendline>
            <c:spPr>
              <a:ln w="31750" cap="rnd">
                <a:solidFill>
                  <a:srgbClr val="FF0000"/>
                </a:solidFill>
                <a:prstDash val="sysDot"/>
              </a:ln>
              <a:effectLst/>
            </c:spPr>
            <c:trendlineType val="linear"/>
            <c:dispRSqr val="1"/>
            <c:dispEq val="0"/>
            <c:trendlineLbl>
              <c:layout>
                <c:manualLayout>
                  <c:x val="6.5562117235335392E-4"/>
                  <c:y val="6.2052919060793077E-2"/>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rendlineLbl>
          </c:trendline>
          <c:xVal>
            <c:numRef>
              <c:f>'Male vs. Female'!$B$3:$S$3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'Male vs. Female'!$B$5:$S$5</c:f>
              <c:numCache>
                <c:formatCode>General</c:formatCode>
                <c:ptCount val="18"/>
                <c:pt idx="0">
                  <c:v>60.3</c:v>
                </c:pt>
                <c:pt idx="1">
                  <c:v>57.6</c:v>
                </c:pt>
                <c:pt idx="2">
                  <c:v>57.2</c:v>
                </c:pt>
                <c:pt idx="3">
                  <c:v>56.3</c:v>
                </c:pt>
                <c:pt idx="4">
                  <c:v>54.8</c:v>
                </c:pt>
                <c:pt idx="5">
                  <c:v>52</c:v>
                </c:pt>
                <c:pt idx="6">
                  <c:v>49.5</c:v>
                </c:pt>
                <c:pt idx="7">
                  <c:v>49.9</c:v>
                </c:pt>
                <c:pt idx="8">
                  <c:v>48.7</c:v>
                </c:pt>
                <c:pt idx="9">
                  <c:v>51</c:v>
                </c:pt>
                <c:pt idx="10">
                  <c:v>46.4</c:v>
                </c:pt>
                <c:pt idx="11">
                  <c:v>44.2</c:v>
                </c:pt>
                <c:pt idx="12">
                  <c:v>46.5</c:v>
                </c:pt>
                <c:pt idx="13">
                  <c:v>45.6</c:v>
                </c:pt>
                <c:pt idx="14">
                  <c:v>44.5</c:v>
                </c:pt>
                <c:pt idx="15">
                  <c:v>46.4</c:v>
                </c:pt>
                <c:pt idx="16">
                  <c:v>43</c:v>
                </c:pt>
                <c:pt idx="17">
                  <c:v>41.3</c:v>
                </c:pt>
              </c:numCache>
            </c:numRef>
          </c:yVal>
          <c:smooth val="0"/>
          <c:extLst>
            <c:ext xmlns:c16="http://schemas.microsoft.com/office/drawing/2014/chart" uri="{C3380CC4-5D6E-409C-BE32-E72D297353CC}">
              <c16:uniqueId val="{00000003-EEC0-4232-B5EC-93330A651EEB}"/>
            </c:ext>
          </c:extLst>
        </c:ser>
        <c:dLbls>
          <c:showLegendKey val="0"/>
          <c:showVal val="0"/>
          <c:showCatName val="0"/>
          <c:showSerName val="0"/>
          <c:showPercent val="0"/>
          <c:showBubbleSize val="0"/>
        </c:dLbls>
        <c:axId val="1351421967"/>
        <c:axId val="1351934479"/>
      </c:scatterChart>
      <c:valAx>
        <c:axId val="1351421967"/>
        <c:scaling>
          <c:orientation val="minMax"/>
          <c:max val="2017"/>
          <c:min val="20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Year</a:t>
                </a:r>
              </a:p>
            </c:rich>
          </c:tx>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351934479"/>
        <c:crosses val="autoZero"/>
        <c:crossBetween val="midCat"/>
        <c:majorUnit val="1"/>
      </c:valAx>
      <c:valAx>
        <c:axId val="1351934479"/>
        <c:scaling>
          <c:orientation val="minMax"/>
          <c:min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Age-Adjusted Rate (per 100,000)</a:t>
                </a:r>
              </a:p>
            </c:rich>
          </c:tx>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35142196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n-US" sz="2400" b="1">
                <a:solidFill>
                  <a:sysClr val="windowText" lastClr="000000"/>
                </a:solidFill>
              </a:rPr>
              <a:t>White vs. Black Colon and Rectum</a:t>
            </a:r>
            <a:r>
              <a:rPr lang="en-US" sz="2400" b="1">
                <a:solidFill>
                  <a:srgbClr val="0070C0"/>
                </a:solidFill>
              </a:rPr>
              <a:t> Incidence </a:t>
            </a:r>
            <a:r>
              <a:rPr lang="en-US" sz="2400" b="1">
                <a:solidFill>
                  <a:sysClr val="windowText" lastClr="000000"/>
                </a:solidFill>
              </a:rPr>
              <a:t>Rates, </a:t>
            </a:r>
          </a:p>
          <a:p>
            <a:pPr>
              <a:defRPr sz="2400" b="1">
                <a:solidFill>
                  <a:sysClr val="windowText" lastClr="000000"/>
                </a:solidFill>
              </a:defRPr>
            </a:pPr>
            <a:r>
              <a:rPr lang="en-US" sz="2400" b="1">
                <a:solidFill>
                  <a:sysClr val="windowText" lastClr="000000"/>
                </a:solidFill>
              </a:rPr>
              <a:t>2000-2017</a:t>
            </a: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'White vs. Black'!$A$4</c:f>
              <c:strCache>
                <c:ptCount val="1"/>
                <c:pt idx="0">
                  <c:v>White</c:v>
                </c:pt>
              </c:strCache>
            </c:strRef>
          </c:tx>
          <c:spPr>
            <a:ln w="25400" cap="rnd">
              <a:solidFill>
                <a:srgbClr val="0070C0"/>
              </a:solidFill>
              <a:round/>
            </a:ln>
            <a:effectLst/>
          </c:spPr>
          <c:marker>
            <c:symbol val="circle"/>
            <c:size val="5"/>
            <c:spPr>
              <a:solidFill>
                <a:srgbClr val="0070C0"/>
              </a:solidFill>
              <a:ln w="31750">
                <a:solidFill>
                  <a:srgbClr val="0070C0"/>
                </a:solidFill>
              </a:ln>
              <a:effectLst/>
            </c:spPr>
          </c:marker>
          <c:trendline>
            <c:spPr>
              <a:ln w="31750" cap="rnd">
                <a:solidFill>
                  <a:srgbClr val="0070C0"/>
                </a:solidFill>
                <a:prstDash val="sysDot"/>
              </a:ln>
              <a:effectLst/>
            </c:spPr>
            <c:trendlineType val="linear"/>
            <c:dispRSqr val="1"/>
            <c:dispEq val="0"/>
            <c:trendlineLbl>
              <c:layout>
                <c:manualLayout>
                  <c:x val="-1.7376775271512011E-2"/>
                  <c:y val="6.4310163160417502E-2"/>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rendlineLbl>
          </c:trendline>
          <c:xVal>
            <c:numRef>
              <c:f>'White vs. Black'!$B$3:$S$3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'White vs. Black'!$B$4:$S$4</c:f>
              <c:numCache>
                <c:formatCode>General</c:formatCode>
                <c:ptCount val="18"/>
                <c:pt idx="0">
                  <c:v>67.3</c:v>
                </c:pt>
                <c:pt idx="1">
                  <c:v>68.5</c:v>
                </c:pt>
                <c:pt idx="2">
                  <c:v>64.400000000000006</c:v>
                </c:pt>
                <c:pt idx="3">
                  <c:v>64.3</c:v>
                </c:pt>
                <c:pt idx="4">
                  <c:v>63.6</c:v>
                </c:pt>
                <c:pt idx="5">
                  <c:v>60.7</c:v>
                </c:pt>
                <c:pt idx="6">
                  <c:v>59.1</c:v>
                </c:pt>
                <c:pt idx="7">
                  <c:v>58.6</c:v>
                </c:pt>
                <c:pt idx="8">
                  <c:v>58.1</c:v>
                </c:pt>
                <c:pt idx="9">
                  <c:v>56.6</c:v>
                </c:pt>
                <c:pt idx="10">
                  <c:v>54.1</c:v>
                </c:pt>
                <c:pt idx="11">
                  <c:v>52.9</c:v>
                </c:pt>
                <c:pt idx="12">
                  <c:v>53.6</c:v>
                </c:pt>
                <c:pt idx="13">
                  <c:v>52.9</c:v>
                </c:pt>
                <c:pt idx="14">
                  <c:v>52.8</c:v>
                </c:pt>
                <c:pt idx="15">
                  <c:v>51.8</c:v>
                </c:pt>
                <c:pt idx="16">
                  <c:v>50.4</c:v>
                </c:pt>
                <c:pt idx="17">
                  <c:v>46.6</c:v>
                </c:pt>
              </c:numCache>
            </c:numRef>
          </c:yVal>
          <c:smooth val="0"/>
          <c:extLst>
            <c:ext xmlns:c16="http://schemas.microsoft.com/office/drawing/2014/chart" uri="{C3380CC4-5D6E-409C-BE32-E72D297353CC}">
              <c16:uniqueId val="{00000001-8308-4C08-985D-E2A97B13CB9E}"/>
            </c:ext>
          </c:extLst>
        </c:ser>
        <c:ser>
          <c:idx val="1"/>
          <c:order val="1"/>
          <c:tx>
            <c:strRef>
              <c:f>'White vs. Black'!$A$5</c:f>
              <c:strCache>
                <c:ptCount val="1"/>
                <c:pt idx="0">
                  <c:v>Black</c:v>
                </c:pt>
              </c:strCache>
            </c:strRef>
          </c:tx>
          <c:spPr>
            <a:ln w="25400" cap="rnd">
              <a:solidFill>
                <a:srgbClr val="FF0000"/>
              </a:solidFill>
              <a:round/>
            </a:ln>
            <a:effectLst/>
          </c:spPr>
          <c:marker>
            <c:symbol val="circle"/>
            <c:size val="5"/>
            <c:spPr>
              <a:solidFill>
                <a:srgbClr val="FF0000"/>
              </a:solidFill>
              <a:ln w="31750">
                <a:solidFill>
                  <a:srgbClr val="FF0000"/>
                </a:solidFill>
              </a:ln>
              <a:effectLst/>
            </c:spPr>
          </c:marker>
          <c:trendline>
            <c:spPr>
              <a:ln w="31750" cap="rnd">
                <a:solidFill>
                  <a:srgbClr val="FF0000"/>
                </a:solidFill>
                <a:prstDash val="sysDot"/>
              </a:ln>
              <a:effectLst/>
            </c:spPr>
            <c:trendlineType val="linear"/>
            <c:dispRSqr val="1"/>
            <c:dispEq val="0"/>
            <c:trendlineLbl>
              <c:layout>
                <c:manualLayout>
                  <c:x val="7.240323029796714E-4"/>
                  <c:y val="-8.7038597246945099E-2"/>
                </c:manualLayout>
              </c:layout>
              <c:numFmt formatCode="General" sourceLinked="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rendlineLbl>
          </c:trendline>
          <c:xVal>
            <c:numRef>
              <c:f>'White vs. Black'!$B$3:$S$3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'White vs. Black'!$B$5:$S$5</c:f>
              <c:numCache>
                <c:formatCode>General</c:formatCode>
                <c:ptCount val="18"/>
                <c:pt idx="0">
                  <c:v>86</c:v>
                </c:pt>
                <c:pt idx="1">
                  <c:v>77.2</c:v>
                </c:pt>
                <c:pt idx="2">
                  <c:v>84.5</c:v>
                </c:pt>
                <c:pt idx="3">
                  <c:v>85.5</c:v>
                </c:pt>
                <c:pt idx="4">
                  <c:v>76.3</c:v>
                </c:pt>
                <c:pt idx="5">
                  <c:v>75.7</c:v>
                </c:pt>
                <c:pt idx="6">
                  <c:v>67.2</c:v>
                </c:pt>
                <c:pt idx="7">
                  <c:v>75.8</c:v>
                </c:pt>
                <c:pt idx="8">
                  <c:v>59.4</c:v>
                </c:pt>
                <c:pt idx="9">
                  <c:v>67.2</c:v>
                </c:pt>
                <c:pt idx="10">
                  <c:v>64.7</c:v>
                </c:pt>
                <c:pt idx="11">
                  <c:v>63</c:v>
                </c:pt>
                <c:pt idx="12">
                  <c:v>63.2</c:v>
                </c:pt>
                <c:pt idx="13">
                  <c:v>57.9</c:v>
                </c:pt>
                <c:pt idx="14">
                  <c:v>56.4</c:v>
                </c:pt>
                <c:pt idx="15">
                  <c:v>54.6</c:v>
                </c:pt>
                <c:pt idx="16">
                  <c:v>54.2</c:v>
                </c:pt>
                <c:pt idx="17">
                  <c:v>58.1</c:v>
                </c:pt>
              </c:numCache>
            </c:numRef>
          </c:yVal>
          <c:smooth val="0"/>
          <c:extLst>
            <c:ext xmlns:c16="http://schemas.microsoft.com/office/drawing/2014/chart" uri="{C3380CC4-5D6E-409C-BE32-E72D297353CC}">
              <c16:uniqueId val="{00000003-8308-4C08-985D-E2A97B13CB9E}"/>
            </c:ext>
          </c:extLst>
        </c:ser>
        <c:dLbls>
          <c:showLegendKey val="0"/>
          <c:showVal val="0"/>
          <c:showCatName val="0"/>
          <c:showSerName val="0"/>
          <c:showPercent val="0"/>
          <c:showBubbleSize val="0"/>
        </c:dLbls>
        <c:axId val="1355304191"/>
        <c:axId val="1119051871"/>
      </c:scatterChart>
      <c:valAx>
        <c:axId val="1355304191"/>
        <c:scaling>
          <c:orientation val="minMax"/>
          <c:max val="2017"/>
          <c:min val="20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Year</a:t>
                </a:r>
              </a:p>
            </c:rich>
          </c:tx>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19051871"/>
        <c:crosses val="autoZero"/>
        <c:crossBetween val="midCat"/>
        <c:majorUnit val="1"/>
      </c:valAx>
      <c:valAx>
        <c:axId val="1119051871"/>
        <c:scaling>
          <c:orientation val="minMax"/>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Age-Adjusted Rate (per 100,000)</a:t>
                </a:r>
              </a:p>
            </c:rich>
          </c:tx>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355304191"/>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a:solidFill>
                  <a:sysClr val="windowText" lastClr="000000"/>
                </a:solidFill>
              </a:rPr>
              <a:t>Appalachia</a:t>
            </a:r>
            <a:r>
              <a:rPr lang="en-US" sz="2400" b="1" baseline="0">
                <a:solidFill>
                  <a:sysClr val="windowText" lastClr="000000"/>
                </a:solidFill>
              </a:rPr>
              <a:t> vs. Non-Appalachia Colon and Rectum </a:t>
            </a:r>
            <a:r>
              <a:rPr lang="en-US" sz="2400" b="1" baseline="0">
                <a:solidFill>
                  <a:srgbClr val="0070C0"/>
                </a:solidFill>
              </a:rPr>
              <a:t>Incidence</a:t>
            </a:r>
            <a:r>
              <a:rPr lang="en-US" sz="2400" b="1" baseline="0">
                <a:solidFill>
                  <a:sysClr val="windowText" lastClr="000000"/>
                </a:solidFill>
              </a:rPr>
              <a:t> Rates, 2000-2017</a:t>
            </a:r>
            <a:endParaRPr lang="en-US" sz="2400" b="1">
              <a:solidFill>
                <a:sysClr val="windowText" lastClr="000000"/>
              </a:solidFill>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'C:\Users\jnee\AppData\Local\Temp\[Cancer-Incidence-Rates-in-Appalachia-Kentucky.csv]Cancer-Incidence-Rates-in-Appal'!$A$4</c:f>
              <c:strCache>
                <c:ptCount val="1"/>
                <c:pt idx="0">
                  <c:v>Appalachia</c:v>
                </c:pt>
              </c:strCache>
            </c:strRef>
          </c:tx>
          <c:spPr>
            <a:ln w="25400" cap="rnd">
              <a:solidFill>
                <a:srgbClr val="FF0000"/>
              </a:solidFill>
              <a:round/>
            </a:ln>
            <a:effectLst/>
          </c:spPr>
          <c:marker>
            <c:symbol val="circle"/>
            <c:size val="5"/>
            <c:spPr>
              <a:solidFill>
                <a:srgbClr val="FF0000"/>
              </a:solidFill>
              <a:ln w="31750">
                <a:solidFill>
                  <a:srgbClr val="FF0000"/>
                </a:solidFill>
              </a:ln>
              <a:effectLst/>
            </c:spPr>
          </c:marker>
          <c:trendline>
            <c:spPr>
              <a:ln w="31750" cap="rnd">
                <a:solidFill>
                  <a:srgbClr val="FF0000"/>
                </a:solidFill>
                <a:prstDash val="sysDot"/>
              </a:ln>
              <a:effectLst/>
            </c:spPr>
            <c:trendlineType val="linear"/>
            <c:dispRSqr val="1"/>
            <c:dispEq val="0"/>
            <c:trendlineLbl>
              <c:layout>
                <c:manualLayout>
                  <c:x val="-1.488833746898263E-3"/>
                  <c:y val="-0.13194474992301941"/>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rendlineLbl>
          </c:trendline>
          <c:xVal>
            <c:numRef>
              <c:f>'[1]Cancer-Incidence-Rates-in-Appal'!$B$3:$S$3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'[1]Cancer-Incidence-Rates-in-Appal'!$B$4:$S$4</c:f>
              <c:numCache>
                <c:formatCode>General</c:formatCode>
                <c:ptCount val="18"/>
                <c:pt idx="0">
                  <c:v>63.5</c:v>
                </c:pt>
                <c:pt idx="1">
                  <c:v>67.900000000000006</c:v>
                </c:pt>
                <c:pt idx="2">
                  <c:v>66.400000000000006</c:v>
                </c:pt>
                <c:pt idx="3">
                  <c:v>66.7</c:v>
                </c:pt>
                <c:pt idx="4">
                  <c:v>70.8</c:v>
                </c:pt>
                <c:pt idx="5">
                  <c:v>63.2</c:v>
                </c:pt>
                <c:pt idx="6">
                  <c:v>61.3</c:v>
                </c:pt>
                <c:pt idx="7">
                  <c:v>63.4</c:v>
                </c:pt>
                <c:pt idx="8">
                  <c:v>58.2</c:v>
                </c:pt>
                <c:pt idx="9">
                  <c:v>61.6</c:v>
                </c:pt>
                <c:pt idx="10">
                  <c:v>59.2</c:v>
                </c:pt>
                <c:pt idx="11">
                  <c:v>58.5</c:v>
                </c:pt>
                <c:pt idx="12">
                  <c:v>55.7</c:v>
                </c:pt>
                <c:pt idx="13">
                  <c:v>57.7</c:v>
                </c:pt>
                <c:pt idx="14">
                  <c:v>61.7</c:v>
                </c:pt>
                <c:pt idx="15">
                  <c:v>59.7</c:v>
                </c:pt>
                <c:pt idx="16">
                  <c:v>55.4</c:v>
                </c:pt>
                <c:pt idx="17">
                  <c:v>53.2</c:v>
                </c:pt>
              </c:numCache>
            </c:numRef>
          </c:yVal>
          <c:smooth val="0"/>
          <c:extLst>
            <c:ext xmlns:c16="http://schemas.microsoft.com/office/drawing/2014/chart" uri="{C3380CC4-5D6E-409C-BE32-E72D297353CC}">
              <c16:uniqueId val="{00000001-D67F-4E44-8E15-5FAB79D545BB}"/>
            </c:ext>
          </c:extLst>
        </c:ser>
        <c:ser>
          <c:idx val="1"/>
          <c:order val="1"/>
          <c:tx>
            <c:strRef>
              <c:f>'C:\Users\jnee\AppData\Local\Temp\[Cancer-Incidence-Rates-in-Appalachia-Kentucky.csv]Cancer-Incidence-Rates-in-Appal'!$A$5</c:f>
              <c:strCache>
                <c:ptCount val="1"/>
                <c:pt idx="0">
                  <c:v>Non-Appalachia</c:v>
                </c:pt>
              </c:strCache>
            </c:strRef>
          </c:tx>
          <c:spPr>
            <a:ln w="25400" cap="rnd">
              <a:solidFill>
                <a:srgbClr val="0070C0"/>
              </a:solidFill>
              <a:round/>
            </a:ln>
            <a:effectLst/>
          </c:spPr>
          <c:marker>
            <c:symbol val="circle"/>
            <c:size val="5"/>
            <c:spPr>
              <a:solidFill>
                <a:srgbClr val="0070C0"/>
              </a:solidFill>
              <a:ln w="31750">
                <a:solidFill>
                  <a:srgbClr val="0070C0"/>
                </a:solidFill>
              </a:ln>
              <a:effectLst/>
            </c:spPr>
          </c:marker>
          <c:trendline>
            <c:spPr>
              <a:ln w="31750" cap="rnd">
                <a:solidFill>
                  <a:srgbClr val="0070C0"/>
                </a:solidFill>
                <a:prstDash val="sysDot"/>
              </a:ln>
              <a:effectLst/>
            </c:spPr>
            <c:trendlineType val="linear"/>
            <c:dispRSqr val="1"/>
            <c:dispEq val="0"/>
            <c:trendlineLbl>
              <c:layout>
                <c:manualLayout>
                  <c:x val="-0.1607947726363515"/>
                  <c:y val="-4.8530481486451324E-2"/>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rendlineLbl>
          </c:trendline>
          <c:xVal>
            <c:numRef>
              <c:f>'[1]Cancer-Incidence-Rates-in-Appal'!$B$3:$S$3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'[1]Cancer-Incidence-Rates-in-Appal'!$B$5:$S$5</c:f>
              <c:numCache>
                <c:formatCode>General</c:formatCode>
                <c:ptCount val="18"/>
                <c:pt idx="0">
                  <c:v>70.099999999999994</c:v>
                </c:pt>
                <c:pt idx="1">
                  <c:v>69.2</c:v>
                </c:pt>
                <c:pt idx="2">
                  <c:v>65</c:v>
                </c:pt>
                <c:pt idx="3">
                  <c:v>64.599999999999994</c:v>
                </c:pt>
                <c:pt idx="4">
                  <c:v>61.4</c:v>
                </c:pt>
                <c:pt idx="5">
                  <c:v>60.7</c:v>
                </c:pt>
                <c:pt idx="6">
                  <c:v>58.5</c:v>
                </c:pt>
                <c:pt idx="7">
                  <c:v>58</c:v>
                </c:pt>
                <c:pt idx="8">
                  <c:v>58.2</c:v>
                </c:pt>
                <c:pt idx="9">
                  <c:v>55.6</c:v>
                </c:pt>
                <c:pt idx="10">
                  <c:v>52.9</c:v>
                </c:pt>
                <c:pt idx="11">
                  <c:v>51.5</c:v>
                </c:pt>
                <c:pt idx="12">
                  <c:v>53.8</c:v>
                </c:pt>
                <c:pt idx="13">
                  <c:v>51.8</c:v>
                </c:pt>
                <c:pt idx="14">
                  <c:v>49.7</c:v>
                </c:pt>
                <c:pt idx="15">
                  <c:v>49.5</c:v>
                </c:pt>
                <c:pt idx="16">
                  <c:v>49.1</c:v>
                </c:pt>
                <c:pt idx="17">
                  <c:v>45.6</c:v>
                </c:pt>
              </c:numCache>
            </c:numRef>
          </c:yVal>
          <c:smooth val="0"/>
          <c:extLst>
            <c:ext xmlns:c16="http://schemas.microsoft.com/office/drawing/2014/chart" uri="{C3380CC4-5D6E-409C-BE32-E72D297353CC}">
              <c16:uniqueId val="{00000003-D67F-4E44-8E15-5FAB79D545BB}"/>
            </c:ext>
          </c:extLst>
        </c:ser>
        <c:dLbls>
          <c:showLegendKey val="0"/>
          <c:showVal val="0"/>
          <c:showCatName val="0"/>
          <c:showSerName val="0"/>
          <c:showPercent val="0"/>
          <c:showBubbleSize val="0"/>
        </c:dLbls>
        <c:axId val="1691947344"/>
        <c:axId val="1776757280"/>
      </c:scatterChart>
      <c:valAx>
        <c:axId val="1691947344"/>
        <c:scaling>
          <c:orientation val="minMax"/>
          <c:max val="2017"/>
          <c:min val="20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Year</a:t>
                </a:r>
              </a:p>
            </c:rich>
          </c:tx>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776757280"/>
        <c:crosses val="autoZero"/>
        <c:crossBetween val="midCat"/>
        <c:majorUnit val="1"/>
      </c:valAx>
      <c:valAx>
        <c:axId val="1776757280"/>
        <c:scaling>
          <c:orientation val="minMax"/>
          <c:min val="4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Age-Adjusted Rate (per 100,000)</a:t>
                </a:r>
              </a:p>
            </c:rich>
          </c:tx>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69194734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n-US" sz="2400" b="1">
                <a:solidFill>
                  <a:sysClr val="windowText" lastClr="000000"/>
                </a:solidFill>
              </a:rPr>
              <a:t>Colon and Rectum Cancer </a:t>
            </a:r>
            <a:r>
              <a:rPr lang="en-US" sz="2400" b="1">
                <a:solidFill>
                  <a:srgbClr val="FF0000"/>
                </a:solidFill>
              </a:rPr>
              <a:t>Mortality</a:t>
            </a:r>
            <a:r>
              <a:rPr lang="en-US" sz="2400" b="1">
                <a:solidFill>
                  <a:sysClr val="windowText" lastClr="000000"/>
                </a:solidFill>
              </a:rPr>
              <a:t> Rates, 2000-2017</a:t>
            </a: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Overall!$A$4</c:f>
              <c:strCache>
                <c:ptCount val="1"/>
                <c:pt idx="0">
                  <c:v>Age-Adjusted Rate</c:v>
                </c:pt>
              </c:strCache>
            </c:strRef>
          </c:tx>
          <c:spPr>
            <a:ln w="25400" cap="rnd">
              <a:solidFill>
                <a:srgbClr val="0070C0"/>
              </a:solidFill>
              <a:round/>
            </a:ln>
            <a:effectLst/>
          </c:spPr>
          <c:marker>
            <c:symbol val="circle"/>
            <c:size val="5"/>
            <c:spPr>
              <a:solidFill>
                <a:srgbClr val="0070C0"/>
              </a:solidFill>
              <a:ln w="31750">
                <a:solidFill>
                  <a:srgbClr val="0070C0"/>
                </a:solidFill>
              </a:ln>
              <a:effectLst/>
            </c:spPr>
          </c:marker>
          <c:trendline>
            <c:spPr>
              <a:ln w="31750" cap="rnd">
                <a:solidFill>
                  <a:srgbClr val="0070C0"/>
                </a:solidFill>
                <a:prstDash val="sysDot"/>
              </a:ln>
              <a:effectLst/>
            </c:spPr>
            <c:trendlineType val="linear"/>
            <c:dispRSqr val="1"/>
            <c:dispEq val="0"/>
            <c:trendlineLbl>
              <c:layout>
                <c:manualLayout>
                  <c:x val="-0.21738214379773504"/>
                  <c:y val="-0.20905283680487607"/>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rendlineLbl>
          </c:trendline>
          <c:xVal>
            <c:numRef>
              <c:f>Overall!$B$3:$S$3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Overall!$B$4:$S$4</c:f>
              <c:numCache>
                <c:formatCode>General</c:formatCode>
                <c:ptCount val="18"/>
                <c:pt idx="0">
                  <c:v>23.6</c:v>
                </c:pt>
                <c:pt idx="1">
                  <c:v>22.5</c:v>
                </c:pt>
                <c:pt idx="2">
                  <c:v>24.2</c:v>
                </c:pt>
                <c:pt idx="3">
                  <c:v>23</c:v>
                </c:pt>
                <c:pt idx="4">
                  <c:v>20.5</c:v>
                </c:pt>
                <c:pt idx="5">
                  <c:v>20.5</c:v>
                </c:pt>
                <c:pt idx="6">
                  <c:v>19.600000000000001</c:v>
                </c:pt>
                <c:pt idx="7">
                  <c:v>20.6</c:v>
                </c:pt>
                <c:pt idx="8">
                  <c:v>19.100000000000001</c:v>
                </c:pt>
                <c:pt idx="9">
                  <c:v>19</c:v>
                </c:pt>
                <c:pt idx="10">
                  <c:v>17.5</c:v>
                </c:pt>
                <c:pt idx="11">
                  <c:v>17.5</c:v>
                </c:pt>
                <c:pt idx="12">
                  <c:v>16.600000000000001</c:v>
                </c:pt>
                <c:pt idx="13">
                  <c:v>16.8</c:v>
                </c:pt>
                <c:pt idx="14">
                  <c:v>16.899999999999999</c:v>
                </c:pt>
                <c:pt idx="15">
                  <c:v>16.399999999999999</c:v>
                </c:pt>
                <c:pt idx="16">
                  <c:v>16.3</c:v>
                </c:pt>
                <c:pt idx="17">
                  <c:v>16.399999999999999</c:v>
                </c:pt>
              </c:numCache>
            </c:numRef>
          </c:yVal>
          <c:smooth val="0"/>
          <c:extLst>
            <c:ext xmlns:c16="http://schemas.microsoft.com/office/drawing/2014/chart" uri="{C3380CC4-5D6E-409C-BE32-E72D297353CC}">
              <c16:uniqueId val="{00000001-52E8-40B4-82A2-F85641FF0CD3}"/>
            </c:ext>
          </c:extLst>
        </c:ser>
        <c:dLbls>
          <c:showLegendKey val="0"/>
          <c:showVal val="0"/>
          <c:showCatName val="0"/>
          <c:showSerName val="0"/>
          <c:showPercent val="0"/>
          <c:showBubbleSize val="0"/>
        </c:dLbls>
        <c:axId val="1158483327"/>
        <c:axId val="1154108303"/>
      </c:scatterChart>
      <c:valAx>
        <c:axId val="1158483327"/>
        <c:scaling>
          <c:orientation val="minMax"/>
          <c:max val="2017"/>
          <c:min val="20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Year</a:t>
                </a:r>
              </a:p>
            </c:rich>
          </c:tx>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54108303"/>
        <c:crosses val="autoZero"/>
        <c:crossBetween val="midCat"/>
        <c:majorUnit val="1"/>
      </c:valAx>
      <c:valAx>
        <c:axId val="1154108303"/>
        <c:scaling>
          <c:orientation val="minMax"/>
          <c:min val="1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Age-Adjusted Rate (per 100,000)</a:t>
                </a:r>
              </a:p>
            </c:rich>
          </c:tx>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5848332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n-US" sz="2400" b="1">
                <a:solidFill>
                  <a:sysClr val="windowText" lastClr="000000"/>
                </a:solidFill>
              </a:rPr>
              <a:t>Male vs. Female Colon and Rectum Cancer </a:t>
            </a:r>
            <a:r>
              <a:rPr lang="en-US" sz="2400" b="1">
                <a:solidFill>
                  <a:srgbClr val="FF0000"/>
                </a:solidFill>
              </a:rPr>
              <a:t>Mortality</a:t>
            </a:r>
            <a:r>
              <a:rPr lang="en-US" sz="2400" b="1">
                <a:solidFill>
                  <a:sysClr val="windowText" lastClr="000000"/>
                </a:solidFill>
              </a:rPr>
              <a:t> Rates, </a:t>
            </a:r>
          </a:p>
          <a:p>
            <a:pPr>
              <a:defRPr sz="2400" b="1">
                <a:solidFill>
                  <a:sysClr val="windowText" lastClr="000000"/>
                </a:solidFill>
              </a:defRPr>
            </a:pPr>
            <a:r>
              <a:rPr lang="en-US" sz="2400" b="1">
                <a:solidFill>
                  <a:sysClr val="windowText" lastClr="000000"/>
                </a:solidFill>
              </a:rPr>
              <a:t>2000-2017</a:t>
            </a: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'Male vs. Female'!$A$4</c:f>
              <c:strCache>
                <c:ptCount val="1"/>
                <c:pt idx="0">
                  <c:v>Male</c:v>
                </c:pt>
              </c:strCache>
            </c:strRef>
          </c:tx>
          <c:spPr>
            <a:ln w="25400" cap="rnd">
              <a:solidFill>
                <a:srgbClr val="0070C0"/>
              </a:solidFill>
              <a:round/>
            </a:ln>
            <a:effectLst/>
          </c:spPr>
          <c:marker>
            <c:symbol val="circle"/>
            <c:size val="7"/>
            <c:spPr>
              <a:solidFill>
                <a:srgbClr val="3A5DCE"/>
              </a:solidFill>
              <a:ln w="31750">
                <a:noFill/>
              </a:ln>
              <a:effectLst/>
            </c:spPr>
          </c:marker>
          <c:trendline>
            <c:spPr>
              <a:ln w="31750" cap="rnd">
                <a:solidFill>
                  <a:srgbClr val="3A5DCE"/>
                </a:solidFill>
                <a:prstDash val="sysDot"/>
              </a:ln>
              <a:effectLst/>
            </c:spPr>
            <c:trendlineType val="linear"/>
            <c:dispRSqr val="1"/>
            <c:dispEq val="0"/>
            <c:trendlineLbl>
              <c:layout>
                <c:manualLayout>
                  <c:x val="-6.4717348927875243E-2"/>
                  <c:y val="-0.1022380334988247"/>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rendlineLbl>
          </c:trendline>
          <c:xVal>
            <c:numRef>
              <c:f>'Male vs. Female'!$B$3:$S$3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'Male vs. Female'!$B$4:$S$4</c:f>
              <c:numCache>
                <c:formatCode>General</c:formatCode>
                <c:ptCount val="18"/>
                <c:pt idx="0">
                  <c:v>30.4</c:v>
                </c:pt>
                <c:pt idx="1">
                  <c:v>26.5</c:v>
                </c:pt>
                <c:pt idx="2">
                  <c:v>30.1</c:v>
                </c:pt>
                <c:pt idx="3">
                  <c:v>28.5</c:v>
                </c:pt>
                <c:pt idx="4">
                  <c:v>23.4</c:v>
                </c:pt>
                <c:pt idx="5">
                  <c:v>25.6</c:v>
                </c:pt>
                <c:pt idx="6">
                  <c:v>24.4</c:v>
                </c:pt>
                <c:pt idx="7">
                  <c:v>24.8</c:v>
                </c:pt>
                <c:pt idx="8">
                  <c:v>23.2</c:v>
                </c:pt>
                <c:pt idx="9">
                  <c:v>22.4</c:v>
                </c:pt>
                <c:pt idx="10">
                  <c:v>21.6</c:v>
                </c:pt>
                <c:pt idx="11">
                  <c:v>20.2</c:v>
                </c:pt>
                <c:pt idx="12">
                  <c:v>20.7</c:v>
                </c:pt>
                <c:pt idx="13">
                  <c:v>20.2</c:v>
                </c:pt>
                <c:pt idx="14">
                  <c:v>21.1</c:v>
                </c:pt>
                <c:pt idx="15">
                  <c:v>20.2</c:v>
                </c:pt>
                <c:pt idx="16">
                  <c:v>18.399999999999999</c:v>
                </c:pt>
                <c:pt idx="17">
                  <c:v>20</c:v>
                </c:pt>
              </c:numCache>
            </c:numRef>
          </c:yVal>
          <c:smooth val="0"/>
          <c:extLst>
            <c:ext xmlns:c16="http://schemas.microsoft.com/office/drawing/2014/chart" uri="{C3380CC4-5D6E-409C-BE32-E72D297353CC}">
              <c16:uniqueId val="{00000001-4A54-4FD8-88B9-6B40B8C2E217}"/>
            </c:ext>
          </c:extLst>
        </c:ser>
        <c:ser>
          <c:idx val="1"/>
          <c:order val="1"/>
          <c:tx>
            <c:strRef>
              <c:f>'Male vs. Female'!$A$5</c:f>
              <c:strCache>
                <c:ptCount val="1"/>
                <c:pt idx="0">
                  <c:v>Female</c:v>
                </c:pt>
              </c:strCache>
            </c:strRef>
          </c:tx>
          <c:spPr>
            <a:ln w="25400" cap="rnd">
              <a:solidFill>
                <a:srgbClr val="FF0000"/>
              </a:solidFill>
              <a:round/>
            </a:ln>
            <a:effectLst/>
          </c:spPr>
          <c:marker>
            <c:symbol val="circle"/>
            <c:size val="7"/>
            <c:spPr>
              <a:solidFill>
                <a:srgbClr val="FF0000"/>
              </a:solidFill>
              <a:ln w="31750">
                <a:noFill/>
              </a:ln>
              <a:effectLst/>
            </c:spPr>
          </c:marker>
          <c:trendline>
            <c:spPr>
              <a:ln w="31750" cap="rnd">
                <a:solidFill>
                  <a:srgbClr val="FF0000"/>
                </a:solidFill>
                <a:prstDash val="sysDot"/>
              </a:ln>
              <a:effectLst/>
            </c:spPr>
            <c:trendlineType val="linear"/>
            <c:dispRSqr val="1"/>
            <c:dispEq val="0"/>
            <c:trendlineLbl>
              <c:layout>
                <c:manualLayout>
                  <c:x val="-0.25694006309148265"/>
                  <c:y val="1.050746756041588E-3"/>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rendlineLbl>
          </c:trendline>
          <c:xVal>
            <c:numRef>
              <c:f>'Male vs. Female'!$B$3:$S$3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'Male vs. Female'!$B$5:$S$5</c:f>
              <c:numCache>
                <c:formatCode>General</c:formatCode>
                <c:ptCount val="18"/>
                <c:pt idx="0">
                  <c:v>19</c:v>
                </c:pt>
                <c:pt idx="1">
                  <c:v>19.7</c:v>
                </c:pt>
                <c:pt idx="2">
                  <c:v>20.5</c:v>
                </c:pt>
                <c:pt idx="3">
                  <c:v>19.600000000000001</c:v>
                </c:pt>
                <c:pt idx="4">
                  <c:v>18.2</c:v>
                </c:pt>
                <c:pt idx="5">
                  <c:v>17</c:v>
                </c:pt>
                <c:pt idx="6">
                  <c:v>16.3</c:v>
                </c:pt>
                <c:pt idx="7">
                  <c:v>17.600000000000001</c:v>
                </c:pt>
                <c:pt idx="8">
                  <c:v>15.9</c:v>
                </c:pt>
                <c:pt idx="9">
                  <c:v>16.3</c:v>
                </c:pt>
                <c:pt idx="10">
                  <c:v>14.4</c:v>
                </c:pt>
                <c:pt idx="11">
                  <c:v>15.2</c:v>
                </c:pt>
                <c:pt idx="12">
                  <c:v>13.3</c:v>
                </c:pt>
                <c:pt idx="13">
                  <c:v>14.2</c:v>
                </c:pt>
                <c:pt idx="14">
                  <c:v>13.5</c:v>
                </c:pt>
                <c:pt idx="15">
                  <c:v>13.6</c:v>
                </c:pt>
                <c:pt idx="16">
                  <c:v>14.6</c:v>
                </c:pt>
                <c:pt idx="17">
                  <c:v>13.4</c:v>
                </c:pt>
              </c:numCache>
            </c:numRef>
          </c:yVal>
          <c:smooth val="0"/>
          <c:extLst>
            <c:ext xmlns:c16="http://schemas.microsoft.com/office/drawing/2014/chart" uri="{C3380CC4-5D6E-409C-BE32-E72D297353CC}">
              <c16:uniqueId val="{00000003-4A54-4FD8-88B9-6B40B8C2E217}"/>
            </c:ext>
          </c:extLst>
        </c:ser>
        <c:dLbls>
          <c:showLegendKey val="0"/>
          <c:showVal val="0"/>
          <c:showCatName val="0"/>
          <c:showSerName val="0"/>
          <c:showPercent val="0"/>
          <c:showBubbleSize val="0"/>
        </c:dLbls>
        <c:axId val="1341964735"/>
        <c:axId val="1333535087"/>
      </c:scatterChart>
      <c:valAx>
        <c:axId val="1341964735"/>
        <c:scaling>
          <c:orientation val="minMax"/>
          <c:max val="2017"/>
          <c:min val="20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Year</a:t>
                </a:r>
              </a:p>
            </c:rich>
          </c:tx>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333535087"/>
        <c:crosses val="autoZero"/>
        <c:crossBetween val="midCat"/>
        <c:majorUnit val="1"/>
      </c:valAx>
      <c:valAx>
        <c:axId val="1333535087"/>
        <c:scaling>
          <c:orientation val="minMax"/>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Age-Adjusted Rate (per 100,000)</a:t>
                </a:r>
              </a:p>
            </c:rich>
          </c:tx>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341964735"/>
        <c:crosses val="autoZero"/>
        <c:crossBetween val="midCat"/>
      </c:valAx>
      <c:spPr>
        <a:noFill/>
        <a:ln>
          <a:noFill/>
        </a:ln>
        <a:effectLst/>
      </c:spPr>
    </c:plotArea>
    <c:legend>
      <c:legendPos val="b"/>
      <c:overlay val="0"/>
      <c:spPr>
        <a:noFill/>
        <a:ln>
          <a:solidFill>
            <a:sysClr val="windowText" lastClr="000000"/>
          </a:solid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n-US" sz="2400" b="1">
                <a:solidFill>
                  <a:sysClr val="windowText" lastClr="000000"/>
                </a:solidFill>
              </a:rPr>
              <a:t>White vs. Black Colon and Rectum Cancer </a:t>
            </a:r>
            <a:r>
              <a:rPr lang="en-US" sz="2400" b="1">
                <a:solidFill>
                  <a:srgbClr val="FF0000"/>
                </a:solidFill>
              </a:rPr>
              <a:t>Mortality </a:t>
            </a:r>
            <a:r>
              <a:rPr lang="en-US" sz="2400" b="1">
                <a:solidFill>
                  <a:sysClr val="windowText" lastClr="000000"/>
                </a:solidFill>
              </a:rPr>
              <a:t>Rates, </a:t>
            </a:r>
          </a:p>
          <a:p>
            <a:pPr>
              <a:defRPr sz="2400" b="1">
                <a:solidFill>
                  <a:sysClr val="windowText" lastClr="000000"/>
                </a:solidFill>
              </a:defRPr>
            </a:pPr>
            <a:r>
              <a:rPr lang="en-US" sz="2400" b="1">
                <a:solidFill>
                  <a:sysClr val="windowText" lastClr="000000"/>
                </a:solidFill>
              </a:rPr>
              <a:t>2000-2017</a:t>
            </a: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7.6509393344759355E-2"/>
          <c:y val="0.16043045056140032"/>
          <c:w val="0.88512309876880535"/>
          <c:h val="0.64426742830191153"/>
        </c:manualLayout>
      </c:layout>
      <c:scatterChart>
        <c:scatterStyle val="lineMarker"/>
        <c:varyColors val="0"/>
        <c:ser>
          <c:idx val="0"/>
          <c:order val="0"/>
          <c:tx>
            <c:strRef>
              <c:f>'White vs. Black'!$A$4</c:f>
              <c:strCache>
                <c:ptCount val="1"/>
                <c:pt idx="0">
                  <c:v>White</c:v>
                </c:pt>
              </c:strCache>
            </c:strRef>
          </c:tx>
          <c:spPr>
            <a:ln w="25400" cap="rnd">
              <a:solidFill>
                <a:srgbClr val="0070C0"/>
              </a:solidFill>
              <a:round/>
            </a:ln>
            <a:effectLst/>
          </c:spPr>
          <c:marker>
            <c:symbol val="circle"/>
            <c:size val="5"/>
            <c:spPr>
              <a:solidFill>
                <a:srgbClr val="0070C0"/>
              </a:solidFill>
              <a:ln w="31750">
                <a:solidFill>
                  <a:srgbClr val="0070C0"/>
                </a:solidFill>
              </a:ln>
              <a:effectLst/>
            </c:spPr>
          </c:marker>
          <c:trendline>
            <c:spPr>
              <a:ln w="31750" cap="rnd">
                <a:solidFill>
                  <a:srgbClr val="0070C0"/>
                </a:solidFill>
                <a:prstDash val="sysDot"/>
              </a:ln>
              <a:effectLst/>
            </c:spPr>
            <c:trendlineType val="linear"/>
            <c:dispRSqr val="1"/>
            <c:dispEq val="0"/>
            <c:trendlineLbl>
              <c:layout>
                <c:manualLayout>
                  <c:x val="-0.12024185068349107"/>
                  <c:y val="2.5373884732794425E-2"/>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rendlineLbl>
          </c:trendline>
          <c:xVal>
            <c:numRef>
              <c:f>'White vs. Black'!$B$3:$S$3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'White vs. Black'!$B$4:$S$4</c:f>
              <c:numCache>
                <c:formatCode>General</c:formatCode>
                <c:ptCount val="18"/>
                <c:pt idx="0">
                  <c:v>23.1</c:v>
                </c:pt>
                <c:pt idx="1">
                  <c:v>22</c:v>
                </c:pt>
                <c:pt idx="2">
                  <c:v>23.6</c:v>
                </c:pt>
                <c:pt idx="3">
                  <c:v>22.6</c:v>
                </c:pt>
                <c:pt idx="4">
                  <c:v>20.100000000000001</c:v>
                </c:pt>
                <c:pt idx="5">
                  <c:v>20.100000000000001</c:v>
                </c:pt>
                <c:pt idx="6">
                  <c:v>19.399999999999999</c:v>
                </c:pt>
                <c:pt idx="7">
                  <c:v>20.100000000000001</c:v>
                </c:pt>
                <c:pt idx="8">
                  <c:v>18.600000000000001</c:v>
                </c:pt>
                <c:pt idx="9">
                  <c:v>18.5</c:v>
                </c:pt>
                <c:pt idx="10">
                  <c:v>17.3</c:v>
                </c:pt>
                <c:pt idx="11">
                  <c:v>17.100000000000001</c:v>
                </c:pt>
                <c:pt idx="12">
                  <c:v>16.600000000000001</c:v>
                </c:pt>
                <c:pt idx="13">
                  <c:v>16.7</c:v>
                </c:pt>
                <c:pt idx="14">
                  <c:v>16.600000000000001</c:v>
                </c:pt>
                <c:pt idx="15">
                  <c:v>16</c:v>
                </c:pt>
                <c:pt idx="16">
                  <c:v>16.399999999999999</c:v>
                </c:pt>
                <c:pt idx="17">
                  <c:v>16.399999999999999</c:v>
                </c:pt>
              </c:numCache>
            </c:numRef>
          </c:yVal>
          <c:smooth val="0"/>
          <c:extLst>
            <c:ext xmlns:c16="http://schemas.microsoft.com/office/drawing/2014/chart" uri="{C3380CC4-5D6E-409C-BE32-E72D297353CC}">
              <c16:uniqueId val="{00000001-C3A7-4092-B81E-737EB522665C}"/>
            </c:ext>
          </c:extLst>
        </c:ser>
        <c:ser>
          <c:idx val="1"/>
          <c:order val="1"/>
          <c:tx>
            <c:strRef>
              <c:f>'White vs. Black'!$A$5</c:f>
              <c:strCache>
                <c:ptCount val="1"/>
                <c:pt idx="0">
                  <c:v>Black</c:v>
                </c:pt>
              </c:strCache>
            </c:strRef>
          </c:tx>
          <c:spPr>
            <a:ln w="25400" cap="rnd">
              <a:solidFill>
                <a:srgbClr val="FF0000"/>
              </a:solidFill>
              <a:round/>
            </a:ln>
            <a:effectLst/>
          </c:spPr>
          <c:marker>
            <c:symbol val="circle"/>
            <c:size val="5"/>
            <c:spPr>
              <a:solidFill>
                <a:srgbClr val="FF0000"/>
              </a:solidFill>
              <a:ln w="31750">
                <a:solidFill>
                  <a:srgbClr val="FF0000"/>
                </a:solidFill>
              </a:ln>
              <a:effectLst/>
            </c:spPr>
          </c:marker>
          <c:trendline>
            <c:spPr>
              <a:ln w="31750" cap="rnd">
                <a:solidFill>
                  <a:srgbClr val="FF0000"/>
                </a:solidFill>
                <a:prstDash val="sysDot"/>
              </a:ln>
              <a:effectLst/>
            </c:spPr>
            <c:trendlineType val="linear"/>
            <c:dispRSqr val="1"/>
            <c:dispEq val="0"/>
            <c:trendlineLbl>
              <c:layout>
                <c:manualLayout>
                  <c:x val="-0.15704521556256573"/>
                  <c:y val="-0.12789527297024644"/>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rendlineLbl>
          </c:trendline>
          <c:xVal>
            <c:numRef>
              <c:f>'White vs. Black'!$B$3:$S$3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'White vs. Black'!$B$5:$S$5</c:f>
              <c:numCache>
                <c:formatCode>General</c:formatCode>
                <c:ptCount val="18"/>
                <c:pt idx="0">
                  <c:v>33.200000000000003</c:v>
                </c:pt>
                <c:pt idx="1">
                  <c:v>32.1</c:v>
                </c:pt>
                <c:pt idx="2">
                  <c:v>35.4</c:v>
                </c:pt>
                <c:pt idx="3">
                  <c:v>32.9</c:v>
                </c:pt>
                <c:pt idx="4">
                  <c:v>27.9</c:v>
                </c:pt>
                <c:pt idx="5">
                  <c:v>30.1</c:v>
                </c:pt>
                <c:pt idx="6">
                  <c:v>24.7</c:v>
                </c:pt>
                <c:pt idx="7">
                  <c:v>28.2</c:v>
                </c:pt>
                <c:pt idx="8">
                  <c:v>25.4</c:v>
                </c:pt>
                <c:pt idx="9">
                  <c:v>27.7</c:v>
                </c:pt>
                <c:pt idx="10">
                  <c:v>20.6</c:v>
                </c:pt>
                <c:pt idx="11">
                  <c:v>24.7</c:v>
                </c:pt>
                <c:pt idx="12">
                  <c:v>16.5</c:v>
                </c:pt>
                <c:pt idx="13">
                  <c:v>18.899999999999999</c:v>
                </c:pt>
                <c:pt idx="14">
                  <c:v>20.6</c:v>
                </c:pt>
                <c:pt idx="15">
                  <c:v>23.9</c:v>
                </c:pt>
                <c:pt idx="16">
                  <c:v>16.600000000000001</c:v>
                </c:pt>
                <c:pt idx="17">
                  <c:v>17.2</c:v>
                </c:pt>
              </c:numCache>
            </c:numRef>
          </c:yVal>
          <c:smooth val="0"/>
          <c:extLst>
            <c:ext xmlns:c16="http://schemas.microsoft.com/office/drawing/2014/chart" uri="{C3380CC4-5D6E-409C-BE32-E72D297353CC}">
              <c16:uniqueId val="{00000003-C3A7-4092-B81E-737EB522665C}"/>
            </c:ext>
          </c:extLst>
        </c:ser>
        <c:dLbls>
          <c:showLegendKey val="0"/>
          <c:showVal val="0"/>
          <c:showCatName val="0"/>
          <c:showSerName val="0"/>
          <c:showPercent val="0"/>
          <c:showBubbleSize val="0"/>
        </c:dLbls>
        <c:axId val="1343332799"/>
        <c:axId val="1333546319"/>
      </c:scatterChart>
      <c:valAx>
        <c:axId val="1343332799"/>
        <c:scaling>
          <c:orientation val="minMax"/>
          <c:max val="2017"/>
          <c:min val="20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US" sz="1400" b="1">
                    <a:solidFill>
                      <a:sysClr val="windowText" lastClr="000000"/>
                    </a:solidFill>
                  </a:rPr>
                  <a:t>Year</a:t>
                </a:r>
              </a:p>
            </c:rich>
          </c:tx>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333546319"/>
        <c:crosses val="autoZero"/>
        <c:crossBetween val="midCat"/>
        <c:majorUnit val="1"/>
      </c:valAx>
      <c:valAx>
        <c:axId val="1333546319"/>
        <c:scaling>
          <c:orientation val="minMax"/>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Age-Adjusted Rate (per 100,000)</a:t>
                </a:r>
              </a:p>
            </c:rich>
          </c:tx>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343332799"/>
        <c:crosses val="autoZero"/>
        <c:crossBetween val="midCat"/>
      </c:valAx>
      <c:spPr>
        <a:noFill/>
        <a:ln>
          <a:noFill/>
        </a:ln>
        <a:effectLst/>
      </c:spPr>
    </c:plotArea>
    <c:legend>
      <c:legendPos val="b"/>
      <c:overlay val="0"/>
      <c:spPr>
        <a:noFill/>
        <a:ln>
          <a:solidFill>
            <a:sysClr val="windowText" lastClr="000000"/>
          </a:solid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n-US" sz="2400" b="1">
                <a:solidFill>
                  <a:sysClr val="windowText" lastClr="000000"/>
                </a:solidFill>
              </a:rPr>
              <a:t>Appalachia vs. Non-Appalachia Colon and Rectum Cancer </a:t>
            </a:r>
            <a:r>
              <a:rPr lang="en-US" sz="2400" b="1">
                <a:solidFill>
                  <a:srgbClr val="FF0000"/>
                </a:solidFill>
              </a:rPr>
              <a:t>Mortality</a:t>
            </a:r>
            <a:r>
              <a:rPr lang="en-US" sz="2400" b="1">
                <a:solidFill>
                  <a:sysClr val="windowText" lastClr="000000"/>
                </a:solidFill>
              </a:rPr>
              <a:t> Rates, 2000-2017</a:t>
            </a: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'App vs. Non-App'!$A$4</c:f>
              <c:strCache>
                <c:ptCount val="1"/>
                <c:pt idx="0">
                  <c:v>Appalachia</c:v>
                </c:pt>
              </c:strCache>
            </c:strRef>
          </c:tx>
          <c:spPr>
            <a:ln w="25400" cap="rnd">
              <a:solidFill>
                <a:srgbClr val="FF0000"/>
              </a:solidFill>
              <a:round/>
            </a:ln>
            <a:effectLst/>
          </c:spPr>
          <c:marker>
            <c:symbol val="circle"/>
            <c:size val="5"/>
            <c:spPr>
              <a:solidFill>
                <a:srgbClr val="FF0000"/>
              </a:solidFill>
              <a:ln w="31750">
                <a:solidFill>
                  <a:srgbClr val="FF0000"/>
                </a:solidFill>
              </a:ln>
              <a:effectLst/>
            </c:spPr>
          </c:marker>
          <c:trendline>
            <c:spPr>
              <a:ln w="31750" cap="rnd">
                <a:solidFill>
                  <a:srgbClr val="FF0000"/>
                </a:solidFill>
                <a:prstDash val="sysDot"/>
              </a:ln>
              <a:effectLst/>
            </c:spPr>
            <c:trendlineType val="linear"/>
            <c:dispRSqr val="1"/>
            <c:dispEq val="0"/>
            <c:trendlineLbl>
              <c:layout>
                <c:manualLayout>
                  <c:x val="-8.8387635756056807E-2"/>
                  <c:y val="-7.8826040599673644E-2"/>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rendlineLbl>
          </c:trendline>
          <c:xVal>
            <c:numRef>
              <c:f>'App vs. Non-App'!$B$3:$S$3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'App vs. Non-App'!$B$4:$S$4</c:f>
              <c:numCache>
                <c:formatCode>General</c:formatCode>
                <c:ptCount val="18"/>
                <c:pt idx="0">
                  <c:v>23.2</c:v>
                </c:pt>
                <c:pt idx="1">
                  <c:v>22.1</c:v>
                </c:pt>
                <c:pt idx="2">
                  <c:v>23.1</c:v>
                </c:pt>
                <c:pt idx="3">
                  <c:v>24.1</c:v>
                </c:pt>
                <c:pt idx="4">
                  <c:v>19.7</c:v>
                </c:pt>
                <c:pt idx="5">
                  <c:v>22.5</c:v>
                </c:pt>
                <c:pt idx="6">
                  <c:v>20.3</c:v>
                </c:pt>
                <c:pt idx="7">
                  <c:v>21.2</c:v>
                </c:pt>
                <c:pt idx="8">
                  <c:v>21.7</c:v>
                </c:pt>
                <c:pt idx="9">
                  <c:v>20.2</c:v>
                </c:pt>
                <c:pt idx="10">
                  <c:v>21.5</c:v>
                </c:pt>
                <c:pt idx="11">
                  <c:v>19.8</c:v>
                </c:pt>
                <c:pt idx="12">
                  <c:v>20</c:v>
                </c:pt>
                <c:pt idx="13">
                  <c:v>19.899999999999999</c:v>
                </c:pt>
                <c:pt idx="14">
                  <c:v>19.100000000000001</c:v>
                </c:pt>
                <c:pt idx="15">
                  <c:v>20.100000000000001</c:v>
                </c:pt>
                <c:pt idx="16">
                  <c:v>19.8</c:v>
                </c:pt>
                <c:pt idx="17">
                  <c:v>18.600000000000001</c:v>
                </c:pt>
              </c:numCache>
            </c:numRef>
          </c:yVal>
          <c:smooth val="0"/>
          <c:extLst>
            <c:ext xmlns:c16="http://schemas.microsoft.com/office/drawing/2014/chart" uri="{C3380CC4-5D6E-409C-BE32-E72D297353CC}">
              <c16:uniqueId val="{00000001-2860-4F4D-A462-1DFBC778131C}"/>
            </c:ext>
          </c:extLst>
        </c:ser>
        <c:ser>
          <c:idx val="1"/>
          <c:order val="1"/>
          <c:tx>
            <c:strRef>
              <c:f>'App vs. Non-App'!$A$5</c:f>
              <c:strCache>
                <c:ptCount val="1"/>
                <c:pt idx="0">
                  <c:v>Non-Appalachia</c:v>
                </c:pt>
              </c:strCache>
            </c:strRef>
          </c:tx>
          <c:spPr>
            <a:ln w="25400" cap="rnd">
              <a:solidFill>
                <a:srgbClr val="0070C0"/>
              </a:solidFill>
              <a:round/>
            </a:ln>
            <a:effectLst/>
          </c:spPr>
          <c:marker>
            <c:symbol val="circle"/>
            <c:size val="5"/>
            <c:spPr>
              <a:solidFill>
                <a:srgbClr val="0070C0"/>
              </a:solidFill>
              <a:ln w="31750">
                <a:solidFill>
                  <a:srgbClr val="0070C0"/>
                </a:solidFill>
              </a:ln>
              <a:effectLst/>
            </c:spPr>
          </c:marker>
          <c:trendline>
            <c:spPr>
              <a:ln w="31750" cap="rnd">
                <a:solidFill>
                  <a:srgbClr val="0070C0"/>
                </a:solidFill>
                <a:prstDash val="sysDot"/>
              </a:ln>
              <a:effectLst/>
            </c:spPr>
            <c:trendlineType val="linear"/>
            <c:dispRSqr val="1"/>
            <c:dispEq val="0"/>
            <c:trendlineLbl>
              <c:layout>
                <c:manualLayout>
                  <c:x val="-4.243943191311602E-2"/>
                  <c:y val="1.9335641704004876E-2"/>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rendlineLbl>
          </c:trendline>
          <c:xVal>
            <c:numRef>
              <c:f>'App vs. Non-App'!$B$3:$S$3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'App vs. Non-App'!$B$5:$S$5</c:f>
              <c:numCache>
                <c:formatCode>General</c:formatCode>
                <c:ptCount val="18"/>
                <c:pt idx="0">
                  <c:v>23.8</c:v>
                </c:pt>
                <c:pt idx="1">
                  <c:v>22.6</c:v>
                </c:pt>
                <c:pt idx="2">
                  <c:v>24.6</c:v>
                </c:pt>
                <c:pt idx="3">
                  <c:v>22.6</c:v>
                </c:pt>
                <c:pt idx="4">
                  <c:v>20.8</c:v>
                </c:pt>
                <c:pt idx="5">
                  <c:v>19.7</c:v>
                </c:pt>
                <c:pt idx="6">
                  <c:v>19.3</c:v>
                </c:pt>
                <c:pt idx="7">
                  <c:v>20.399999999999999</c:v>
                </c:pt>
                <c:pt idx="8">
                  <c:v>18.100000000000001</c:v>
                </c:pt>
                <c:pt idx="9">
                  <c:v>18.600000000000001</c:v>
                </c:pt>
                <c:pt idx="10">
                  <c:v>15.9</c:v>
                </c:pt>
                <c:pt idx="11">
                  <c:v>16.600000000000001</c:v>
                </c:pt>
                <c:pt idx="12">
                  <c:v>15.3</c:v>
                </c:pt>
                <c:pt idx="13">
                  <c:v>15.6</c:v>
                </c:pt>
                <c:pt idx="14">
                  <c:v>16</c:v>
                </c:pt>
                <c:pt idx="15">
                  <c:v>15</c:v>
                </c:pt>
                <c:pt idx="16">
                  <c:v>14.9</c:v>
                </c:pt>
                <c:pt idx="17">
                  <c:v>15.5</c:v>
                </c:pt>
              </c:numCache>
            </c:numRef>
          </c:yVal>
          <c:smooth val="0"/>
          <c:extLst>
            <c:ext xmlns:c16="http://schemas.microsoft.com/office/drawing/2014/chart" uri="{C3380CC4-5D6E-409C-BE32-E72D297353CC}">
              <c16:uniqueId val="{00000003-2860-4F4D-A462-1DFBC778131C}"/>
            </c:ext>
          </c:extLst>
        </c:ser>
        <c:dLbls>
          <c:showLegendKey val="0"/>
          <c:showVal val="0"/>
          <c:showCatName val="0"/>
          <c:showSerName val="0"/>
          <c:showPercent val="0"/>
          <c:showBubbleSize val="0"/>
        </c:dLbls>
        <c:axId val="1333819551"/>
        <c:axId val="1333534255"/>
      </c:scatterChart>
      <c:valAx>
        <c:axId val="1333819551"/>
        <c:scaling>
          <c:orientation val="minMax"/>
          <c:max val="2017"/>
          <c:min val="20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Year</a:t>
                </a:r>
              </a:p>
            </c:rich>
          </c:tx>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333534255"/>
        <c:crosses val="autoZero"/>
        <c:crossBetween val="midCat"/>
        <c:majorUnit val="1"/>
      </c:valAx>
      <c:valAx>
        <c:axId val="1333534255"/>
        <c:scaling>
          <c:orientation val="minMax"/>
          <c:min val="1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Age-Adjusted Rate (per 100,000)</a:t>
                </a:r>
              </a:p>
            </c:rich>
          </c:tx>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333819551"/>
        <c:crosses val="autoZero"/>
        <c:crossBetween val="midCat"/>
      </c:valAx>
      <c:spPr>
        <a:noFill/>
        <a:ln>
          <a:noFill/>
        </a:ln>
        <a:effectLst/>
      </c:spPr>
    </c:plotArea>
    <c:legend>
      <c:legendPos val="b"/>
      <c:overlay val="0"/>
      <c:spPr>
        <a:noFill/>
        <a:ln>
          <a:solidFill>
            <a:sysClr val="windowText" lastClr="000000"/>
          </a:solid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n-US" sz="2400" b="1">
                <a:solidFill>
                  <a:sysClr val="windowText" lastClr="000000"/>
                </a:solidFill>
              </a:rPr>
              <a:t>Kentucky Lung and Bronchus </a:t>
            </a:r>
            <a:r>
              <a:rPr lang="en-US" sz="2400" b="1">
                <a:solidFill>
                  <a:srgbClr val="0070C0"/>
                </a:solidFill>
              </a:rPr>
              <a:t>Incidence</a:t>
            </a:r>
            <a:r>
              <a:rPr lang="en-US" sz="2400" b="1">
                <a:solidFill>
                  <a:sysClr val="windowText" lastClr="000000"/>
                </a:solidFill>
              </a:rPr>
              <a:t> Rates, </a:t>
            </a:r>
          </a:p>
          <a:p>
            <a:pPr>
              <a:defRPr sz="2400" b="1">
                <a:solidFill>
                  <a:sysClr val="windowText" lastClr="000000"/>
                </a:solidFill>
              </a:defRPr>
            </a:pPr>
            <a:r>
              <a:rPr lang="en-US" sz="2400" b="1">
                <a:solidFill>
                  <a:sysClr val="windowText" lastClr="000000"/>
                </a:solidFill>
              </a:rPr>
              <a:t>2000-2017</a:t>
            </a: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7.9328699983930592E-2"/>
          <c:y val="0.16637884753042237"/>
          <c:w val="0.8852121163426"/>
          <c:h val="0.68937592918892132"/>
        </c:manualLayout>
      </c:layout>
      <c:scatterChart>
        <c:scatterStyle val="lineMarker"/>
        <c:varyColors val="0"/>
        <c:ser>
          <c:idx val="0"/>
          <c:order val="0"/>
          <c:tx>
            <c:strRef>
              <c:f>Overall!$A$4</c:f>
              <c:strCache>
                <c:ptCount val="1"/>
                <c:pt idx="0">
                  <c:v>Age-Adjusted Rate</c:v>
                </c:pt>
              </c:strCache>
            </c:strRef>
          </c:tx>
          <c:spPr>
            <a:ln w="25400" cap="rnd">
              <a:solidFill>
                <a:srgbClr val="0070C0"/>
              </a:solidFill>
              <a:round/>
            </a:ln>
            <a:effectLst/>
          </c:spPr>
          <c:marker>
            <c:symbol val="circle"/>
            <c:size val="5"/>
            <c:spPr>
              <a:solidFill>
                <a:srgbClr val="0070C0"/>
              </a:solidFill>
              <a:ln w="31750">
                <a:solidFill>
                  <a:srgbClr val="0070C0"/>
                </a:solidFill>
              </a:ln>
              <a:effectLst/>
            </c:spPr>
          </c:marker>
          <c:trendline>
            <c:spPr>
              <a:ln w="38100" cap="rnd">
                <a:solidFill>
                  <a:srgbClr val="0070C0"/>
                </a:solidFill>
                <a:prstDash val="sysDot"/>
              </a:ln>
              <a:effectLst/>
            </c:spPr>
            <c:trendlineType val="linear"/>
            <c:dispRSqr val="1"/>
            <c:dispEq val="0"/>
            <c:trendlineLbl>
              <c:layout>
                <c:manualLayout>
                  <c:x val="-0.40923226433430515"/>
                  <c:y val="-0.15354468366279389"/>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rendlineLbl>
          </c:trendline>
          <c:xVal>
            <c:numRef>
              <c:f>Overall!$B$3:$S$3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Overall!$B$4:$S$4</c:f>
              <c:numCache>
                <c:formatCode>General</c:formatCode>
                <c:ptCount val="18"/>
                <c:pt idx="0">
                  <c:v>101.6</c:v>
                </c:pt>
                <c:pt idx="1">
                  <c:v>103.7</c:v>
                </c:pt>
                <c:pt idx="2">
                  <c:v>102.7</c:v>
                </c:pt>
                <c:pt idx="3">
                  <c:v>100.9</c:v>
                </c:pt>
                <c:pt idx="4">
                  <c:v>103</c:v>
                </c:pt>
                <c:pt idx="5">
                  <c:v>101.1</c:v>
                </c:pt>
                <c:pt idx="6">
                  <c:v>102</c:v>
                </c:pt>
                <c:pt idx="7">
                  <c:v>99.7</c:v>
                </c:pt>
                <c:pt idx="8">
                  <c:v>102</c:v>
                </c:pt>
                <c:pt idx="9">
                  <c:v>99.2</c:v>
                </c:pt>
                <c:pt idx="10">
                  <c:v>101</c:v>
                </c:pt>
                <c:pt idx="11">
                  <c:v>95.7</c:v>
                </c:pt>
                <c:pt idx="12">
                  <c:v>94.5</c:v>
                </c:pt>
                <c:pt idx="13">
                  <c:v>95.4</c:v>
                </c:pt>
                <c:pt idx="14">
                  <c:v>93.7</c:v>
                </c:pt>
                <c:pt idx="15">
                  <c:v>91.8</c:v>
                </c:pt>
                <c:pt idx="16">
                  <c:v>88.2</c:v>
                </c:pt>
                <c:pt idx="17">
                  <c:v>87.2</c:v>
                </c:pt>
              </c:numCache>
            </c:numRef>
          </c:yVal>
          <c:smooth val="0"/>
          <c:extLst>
            <c:ext xmlns:c16="http://schemas.microsoft.com/office/drawing/2014/chart" uri="{C3380CC4-5D6E-409C-BE32-E72D297353CC}">
              <c16:uniqueId val="{00000001-BD37-4B6E-B528-20FE2A0828B1}"/>
            </c:ext>
          </c:extLst>
        </c:ser>
        <c:dLbls>
          <c:showLegendKey val="0"/>
          <c:showVal val="0"/>
          <c:showCatName val="0"/>
          <c:showSerName val="0"/>
          <c:showPercent val="0"/>
          <c:showBubbleSize val="0"/>
        </c:dLbls>
        <c:axId val="409949696"/>
        <c:axId val="606899232"/>
      </c:scatterChart>
      <c:valAx>
        <c:axId val="409949696"/>
        <c:scaling>
          <c:orientation val="minMax"/>
          <c:max val="2017"/>
          <c:min val="20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Year</a:t>
                </a:r>
              </a:p>
            </c:rich>
          </c:tx>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606899232"/>
        <c:crosses val="autoZero"/>
        <c:crossBetween val="midCat"/>
        <c:majorUnit val="1"/>
      </c:valAx>
      <c:valAx>
        <c:axId val="606899232"/>
        <c:scaling>
          <c:orientation val="minMax"/>
          <c:max val="110"/>
          <c:min val="8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Age-Adjusted Rate (per 100,000)</a:t>
                </a:r>
              </a:p>
            </c:rich>
          </c:tx>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40994969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n-US" sz="2400" b="1">
                <a:solidFill>
                  <a:sysClr val="windowText" lastClr="000000"/>
                </a:solidFill>
              </a:rPr>
              <a:t>Male</a:t>
            </a:r>
            <a:r>
              <a:rPr lang="en-US" sz="2400" b="1" baseline="0">
                <a:solidFill>
                  <a:sysClr val="windowText" lastClr="000000"/>
                </a:solidFill>
              </a:rPr>
              <a:t> vs. Female Lung and Bronchus </a:t>
            </a:r>
            <a:r>
              <a:rPr lang="en-US" sz="2400" b="1" baseline="0">
                <a:solidFill>
                  <a:srgbClr val="0070C0"/>
                </a:solidFill>
              </a:rPr>
              <a:t>Incidence</a:t>
            </a:r>
            <a:r>
              <a:rPr lang="en-US" sz="2400" b="1" baseline="0">
                <a:solidFill>
                  <a:sysClr val="windowText" lastClr="000000"/>
                </a:solidFill>
              </a:rPr>
              <a:t> Rates, </a:t>
            </a:r>
          </a:p>
          <a:p>
            <a:pPr>
              <a:defRPr sz="2400" b="1">
                <a:solidFill>
                  <a:sysClr val="windowText" lastClr="000000"/>
                </a:solidFill>
              </a:defRPr>
            </a:pPr>
            <a:r>
              <a:rPr lang="en-US" sz="2400" b="1" baseline="0">
                <a:solidFill>
                  <a:sysClr val="windowText" lastClr="000000"/>
                </a:solidFill>
              </a:rPr>
              <a:t>2000-2017</a:t>
            </a:r>
            <a:endParaRPr lang="en-US" sz="2400" b="1">
              <a:solidFill>
                <a:sysClr val="windowText" lastClr="000000"/>
              </a:solidFill>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'Male vs Female'!$A$3</c:f>
              <c:strCache>
                <c:ptCount val="1"/>
                <c:pt idx="0">
                  <c:v>Male</c:v>
                </c:pt>
              </c:strCache>
            </c:strRef>
          </c:tx>
          <c:spPr>
            <a:ln w="25400" cap="rnd">
              <a:solidFill>
                <a:srgbClr val="0070C0"/>
              </a:solidFill>
              <a:round/>
            </a:ln>
            <a:effectLst/>
          </c:spPr>
          <c:marker>
            <c:symbol val="circle"/>
            <c:size val="5"/>
            <c:spPr>
              <a:solidFill>
                <a:schemeClr val="accent1"/>
              </a:solidFill>
              <a:ln w="31750">
                <a:solidFill>
                  <a:schemeClr val="accent1"/>
                </a:solidFill>
              </a:ln>
              <a:effectLst/>
            </c:spPr>
          </c:marker>
          <c:trendline>
            <c:spPr>
              <a:ln w="31750" cap="rnd">
                <a:solidFill>
                  <a:srgbClr val="0070C0"/>
                </a:solidFill>
                <a:prstDash val="sysDot"/>
              </a:ln>
              <a:effectLst/>
            </c:spPr>
            <c:trendlineType val="linear"/>
            <c:dispRSqr val="1"/>
            <c:dispEq val="0"/>
            <c:trendlineLbl>
              <c:layout>
                <c:manualLayout>
                  <c:x val="-0.34264445232187168"/>
                  <c:y val="-9.6014744480469358E-2"/>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rendlineLbl>
          </c:trendline>
          <c:xVal>
            <c:numRef>
              <c:f>'Male vs Female'!$B$2:$S$2</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'Male vs Female'!$B$3:$S$3</c:f>
              <c:numCache>
                <c:formatCode>General</c:formatCode>
                <c:ptCount val="18"/>
                <c:pt idx="0">
                  <c:v>141.19999999999999</c:v>
                </c:pt>
                <c:pt idx="1">
                  <c:v>145.1</c:v>
                </c:pt>
                <c:pt idx="2">
                  <c:v>141.30000000000001</c:v>
                </c:pt>
                <c:pt idx="3">
                  <c:v>135.6</c:v>
                </c:pt>
                <c:pt idx="4">
                  <c:v>139.30000000000001</c:v>
                </c:pt>
                <c:pt idx="5">
                  <c:v>130.4</c:v>
                </c:pt>
                <c:pt idx="6">
                  <c:v>132.30000000000001</c:v>
                </c:pt>
                <c:pt idx="7">
                  <c:v>127</c:v>
                </c:pt>
                <c:pt idx="8">
                  <c:v>128.69999999999999</c:v>
                </c:pt>
                <c:pt idx="9">
                  <c:v>124.6</c:v>
                </c:pt>
                <c:pt idx="10">
                  <c:v>126.2</c:v>
                </c:pt>
                <c:pt idx="11">
                  <c:v>116.2</c:v>
                </c:pt>
                <c:pt idx="12">
                  <c:v>114.4</c:v>
                </c:pt>
                <c:pt idx="13">
                  <c:v>116.6</c:v>
                </c:pt>
                <c:pt idx="14">
                  <c:v>114.6</c:v>
                </c:pt>
                <c:pt idx="15">
                  <c:v>108.8</c:v>
                </c:pt>
                <c:pt idx="16">
                  <c:v>105.9</c:v>
                </c:pt>
                <c:pt idx="17">
                  <c:v>100.7</c:v>
                </c:pt>
              </c:numCache>
            </c:numRef>
          </c:yVal>
          <c:smooth val="0"/>
          <c:extLst>
            <c:ext xmlns:c16="http://schemas.microsoft.com/office/drawing/2014/chart" uri="{C3380CC4-5D6E-409C-BE32-E72D297353CC}">
              <c16:uniqueId val="{00000001-7478-4B01-827D-283DA7D557BB}"/>
            </c:ext>
          </c:extLst>
        </c:ser>
        <c:ser>
          <c:idx val="1"/>
          <c:order val="1"/>
          <c:tx>
            <c:strRef>
              <c:f>'Male vs Female'!$A$4</c:f>
              <c:strCache>
                <c:ptCount val="1"/>
                <c:pt idx="0">
                  <c:v>Female</c:v>
                </c:pt>
              </c:strCache>
            </c:strRef>
          </c:tx>
          <c:spPr>
            <a:ln w="25400" cap="rnd">
              <a:solidFill>
                <a:srgbClr val="FF0000"/>
              </a:solidFill>
              <a:round/>
            </a:ln>
            <a:effectLst/>
          </c:spPr>
          <c:marker>
            <c:symbol val="circle"/>
            <c:size val="5"/>
            <c:spPr>
              <a:solidFill>
                <a:schemeClr val="accent2"/>
              </a:solidFill>
              <a:ln w="31750">
                <a:solidFill>
                  <a:srgbClr val="FF0000"/>
                </a:solidFill>
              </a:ln>
              <a:effectLst/>
            </c:spPr>
          </c:marker>
          <c:trendline>
            <c:spPr>
              <a:ln w="25400" cap="rnd">
                <a:solidFill>
                  <a:srgbClr val="FF0000"/>
                </a:solidFill>
                <a:prstDash val="sysDot"/>
              </a:ln>
              <a:effectLst/>
            </c:spPr>
            <c:trendlineType val="linear"/>
            <c:dispRSqr val="1"/>
            <c:dispEq val="0"/>
            <c:trendlineLbl>
              <c:layout>
                <c:manualLayout>
                  <c:x val="-0.2944227815195557"/>
                  <c:y val="3.974834028099429E-2"/>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rendlineLbl>
          </c:trendline>
          <c:xVal>
            <c:numRef>
              <c:f>'Male vs Female'!$B$2:$S$2</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'Male vs Female'!$B$4:$S$4</c:f>
              <c:numCache>
                <c:formatCode>General</c:formatCode>
                <c:ptCount val="18"/>
                <c:pt idx="0">
                  <c:v>73.099999999999994</c:v>
                </c:pt>
                <c:pt idx="1">
                  <c:v>74.7</c:v>
                </c:pt>
                <c:pt idx="2">
                  <c:v>75</c:v>
                </c:pt>
                <c:pt idx="3">
                  <c:v>75.900000000000006</c:v>
                </c:pt>
                <c:pt idx="4">
                  <c:v>77.2</c:v>
                </c:pt>
                <c:pt idx="5">
                  <c:v>79.8</c:v>
                </c:pt>
                <c:pt idx="6">
                  <c:v>79.599999999999994</c:v>
                </c:pt>
                <c:pt idx="7">
                  <c:v>79.900000000000006</c:v>
                </c:pt>
                <c:pt idx="8">
                  <c:v>82.4</c:v>
                </c:pt>
                <c:pt idx="9">
                  <c:v>80.7</c:v>
                </c:pt>
                <c:pt idx="10">
                  <c:v>82.7</c:v>
                </c:pt>
                <c:pt idx="11">
                  <c:v>80.7</c:v>
                </c:pt>
                <c:pt idx="12">
                  <c:v>79.5</c:v>
                </c:pt>
                <c:pt idx="13">
                  <c:v>79.5</c:v>
                </c:pt>
                <c:pt idx="14">
                  <c:v>77.8</c:v>
                </c:pt>
                <c:pt idx="15">
                  <c:v>79.2</c:v>
                </c:pt>
                <c:pt idx="16">
                  <c:v>74.599999999999994</c:v>
                </c:pt>
                <c:pt idx="17">
                  <c:v>77.2</c:v>
                </c:pt>
              </c:numCache>
            </c:numRef>
          </c:yVal>
          <c:smooth val="0"/>
          <c:extLst>
            <c:ext xmlns:c16="http://schemas.microsoft.com/office/drawing/2014/chart" uri="{C3380CC4-5D6E-409C-BE32-E72D297353CC}">
              <c16:uniqueId val="{00000003-7478-4B01-827D-283DA7D557BB}"/>
            </c:ext>
          </c:extLst>
        </c:ser>
        <c:dLbls>
          <c:showLegendKey val="0"/>
          <c:showVal val="0"/>
          <c:showCatName val="0"/>
          <c:showSerName val="0"/>
          <c:showPercent val="0"/>
          <c:showBubbleSize val="0"/>
        </c:dLbls>
        <c:axId val="688889248"/>
        <c:axId val="462064784"/>
      </c:scatterChart>
      <c:valAx>
        <c:axId val="688889248"/>
        <c:scaling>
          <c:orientation val="minMax"/>
          <c:max val="2017"/>
          <c:min val="20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Year</a:t>
                </a:r>
              </a:p>
            </c:rich>
          </c:tx>
          <c:layout>
            <c:manualLayout>
              <c:xMode val="edge"/>
              <c:yMode val="edge"/>
              <c:x val="0.49472182205294502"/>
              <c:y val="0.88938732568823164"/>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462064784"/>
        <c:crosses val="autoZero"/>
        <c:crossBetween val="midCat"/>
        <c:majorUnit val="1"/>
      </c:valAx>
      <c:valAx>
        <c:axId val="462064784"/>
        <c:scaling>
          <c:orientation val="minMax"/>
          <c:max val="150"/>
          <c:min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Age-Adjusted Rate (per 100,000)</a:t>
                </a:r>
              </a:p>
            </c:rich>
          </c:tx>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688889248"/>
        <c:crosses val="autoZero"/>
        <c:crossBetween val="midCat"/>
      </c:valAx>
      <c:spPr>
        <a:noFill/>
        <a:ln>
          <a:noFill/>
        </a:ln>
        <a:effectLst/>
      </c:spPr>
    </c:plotArea>
    <c:legend>
      <c:legendPos val="b"/>
      <c:overlay val="0"/>
      <c:spPr>
        <a:noFill/>
        <a:ln w="19050">
          <a:solidFill>
            <a:sysClr val="windowText" lastClr="000000"/>
          </a:solid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a:solidFill>
                  <a:sysClr val="windowText" lastClr="000000"/>
                </a:solidFill>
              </a:rPr>
              <a:t>White vs. Black Lung and Bronchus</a:t>
            </a:r>
            <a:r>
              <a:rPr lang="en-US" sz="2400" b="1" baseline="0">
                <a:solidFill>
                  <a:sysClr val="windowText" lastClr="000000"/>
                </a:solidFill>
              </a:rPr>
              <a:t> </a:t>
            </a:r>
            <a:r>
              <a:rPr lang="en-US" sz="2400" b="1" baseline="0">
                <a:solidFill>
                  <a:srgbClr val="0070C0"/>
                </a:solidFill>
              </a:rPr>
              <a:t>Incidence</a:t>
            </a:r>
            <a:r>
              <a:rPr lang="en-US" sz="2400" b="1" baseline="0">
                <a:solidFill>
                  <a:sysClr val="windowText" lastClr="000000"/>
                </a:solidFill>
              </a:rPr>
              <a:t> Rates,</a:t>
            </a:r>
          </a:p>
          <a:p>
            <a:pPr>
              <a:defRPr sz="2400"/>
            </a:pPr>
            <a:r>
              <a:rPr lang="en-US" sz="2400" b="1" baseline="0">
                <a:solidFill>
                  <a:sysClr val="windowText" lastClr="000000"/>
                </a:solidFill>
              </a:rPr>
              <a:t>2000-2017</a:t>
            </a:r>
            <a:endParaRPr lang="en-US" sz="2400" b="1">
              <a:solidFill>
                <a:sysClr val="windowText" lastClr="000000"/>
              </a:solidFill>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'White vs Black'!$A$4</c:f>
              <c:strCache>
                <c:ptCount val="1"/>
                <c:pt idx="0">
                  <c:v>White</c:v>
                </c:pt>
              </c:strCache>
            </c:strRef>
          </c:tx>
          <c:spPr>
            <a:ln w="25400" cap="rnd">
              <a:solidFill>
                <a:srgbClr val="0070C0"/>
              </a:solidFill>
              <a:round/>
            </a:ln>
            <a:effectLst/>
          </c:spPr>
          <c:marker>
            <c:symbol val="circle"/>
            <c:size val="5"/>
            <c:spPr>
              <a:solidFill>
                <a:schemeClr val="accent1"/>
              </a:solidFill>
              <a:ln w="31750">
                <a:solidFill>
                  <a:srgbClr val="0070C0"/>
                </a:solidFill>
              </a:ln>
              <a:effectLst/>
            </c:spPr>
          </c:marker>
          <c:trendline>
            <c:spPr>
              <a:ln w="34925" cap="rnd">
                <a:solidFill>
                  <a:srgbClr val="0070C0"/>
                </a:solidFill>
                <a:prstDash val="sysDot"/>
              </a:ln>
              <a:effectLst/>
            </c:spPr>
            <c:trendlineType val="linear"/>
            <c:dispRSqr val="0"/>
            <c:dispEq val="0"/>
          </c:trendline>
          <c:xVal>
            <c:numRef>
              <c:f>'White vs Black'!$B$3:$S$3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'White vs Black'!$B$4:$S$4</c:f>
              <c:numCache>
                <c:formatCode>General</c:formatCode>
                <c:ptCount val="18"/>
                <c:pt idx="0">
                  <c:v>101</c:v>
                </c:pt>
                <c:pt idx="1">
                  <c:v>104.4</c:v>
                </c:pt>
                <c:pt idx="2">
                  <c:v>102.8</c:v>
                </c:pt>
                <c:pt idx="3">
                  <c:v>100.9</c:v>
                </c:pt>
                <c:pt idx="4">
                  <c:v>102.9</c:v>
                </c:pt>
                <c:pt idx="5">
                  <c:v>101.2</c:v>
                </c:pt>
                <c:pt idx="6">
                  <c:v>102.3</c:v>
                </c:pt>
                <c:pt idx="7">
                  <c:v>99.9</c:v>
                </c:pt>
                <c:pt idx="8">
                  <c:v>102</c:v>
                </c:pt>
                <c:pt idx="9">
                  <c:v>99.2</c:v>
                </c:pt>
                <c:pt idx="10">
                  <c:v>101.4</c:v>
                </c:pt>
                <c:pt idx="11">
                  <c:v>96.2</c:v>
                </c:pt>
                <c:pt idx="12">
                  <c:v>95.1</c:v>
                </c:pt>
                <c:pt idx="13">
                  <c:v>96.3</c:v>
                </c:pt>
                <c:pt idx="14">
                  <c:v>94.8</c:v>
                </c:pt>
                <c:pt idx="15">
                  <c:v>93.2</c:v>
                </c:pt>
                <c:pt idx="16">
                  <c:v>88.8</c:v>
                </c:pt>
                <c:pt idx="17">
                  <c:v>88.9</c:v>
                </c:pt>
              </c:numCache>
            </c:numRef>
          </c:yVal>
          <c:smooth val="0"/>
          <c:extLst>
            <c:ext xmlns:c16="http://schemas.microsoft.com/office/drawing/2014/chart" uri="{C3380CC4-5D6E-409C-BE32-E72D297353CC}">
              <c16:uniqueId val="{00000001-1363-495C-B5AF-7885D89CE14E}"/>
            </c:ext>
          </c:extLst>
        </c:ser>
        <c:ser>
          <c:idx val="1"/>
          <c:order val="1"/>
          <c:tx>
            <c:strRef>
              <c:f>'White vs Black'!$A$5</c:f>
              <c:strCache>
                <c:ptCount val="1"/>
                <c:pt idx="0">
                  <c:v>Black</c:v>
                </c:pt>
              </c:strCache>
            </c:strRef>
          </c:tx>
          <c:spPr>
            <a:ln w="19050" cap="rnd">
              <a:solidFill>
                <a:srgbClr val="FF0000"/>
              </a:solidFill>
              <a:round/>
            </a:ln>
            <a:effectLst/>
          </c:spPr>
          <c:marker>
            <c:symbol val="circle"/>
            <c:size val="5"/>
            <c:spPr>
              <a:solidFill>
                <a:schemeClr val="accent2"/>
              </a:solidFill>
              <a:ln w="31750">
                <a:solidFill>
                  <a:srgbClr val="FF0000"/>
                </a:solidFill>
              </a:ln>
              <a:effectLst/>
            </c:spPr>
          </c:marker>
          <c:xVal>
            <c:numRef>
              <c:f>'White vs Black'!$B$3:$S$3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'White vs Black'!$B$5:$S$5</c:f>
              <c:numCache>
                <c:formatCode>General</c:formatCode>
                <c:ptCount val="18"/>
                <c:pt idx="0">
                  <c:v>119</c:v>
                </c:pt>
                <c:pt idx="1">
                  <c:v>99.5</c:v>
                </c:pt>
                <c:pt idx="2">
                  <c:v>105.2</c:v>
                </c:pt>
                <c:pt idx="3">
                  <c:v>108.1</c:v>
                </c:pt>
                <c:pt idx="4">
                  <c:v>116.4</c:v>
                </c:pt>
                <c:pt idx="5">
                  <c:v>106.7</c:v>
                </c:pt>
                <c:pt idx="6">
                  <c:v>107.6</c:v>
                </c:pt>
                <c:pt idx="7">
                  <c:v>104.9</c:v>
                </c:pt>
                <c:pt idx="8">
                  <c:v>115.4</c:v>
                </c:pt>
                <c:pt idx="9">
                  <c:v>109.7</c:v>
                </c:pt>
                <c:pt idx="10">
                  <c:v>105.4</c:v>
                </c:pt>
                <c:pt idx="11">
                  <c:v>98.8</c:v>
                </c:pt>
                <c:pt idx="12">
                  <c:v>96.8</c:v>
                </c:pt>
                <c:pt idx="13">
                  <c:v>90.8</c:v>
                </c:pt>
                <c:pt idx="14">
                  <c:v>87.1</c:v>
                </c:pt>
                <c:pt idx="15">
                  <c:v>83.3</c:v>
                </c:pt>
                <c:pt idx="16">
                  <c:v>90.3</c:v>
                </c:pt>
                <c:pt idx="17">
                  <c:v>72.3</c:v>
                </c:pt>
              </c:numCache>
            </c:numRef>
          </c:yVal>
          <c:smooth val="0"/>
          <c:extLst>
            <c:ext xmlns:c16="http://schemas.microsoft.com/office/drawing/2014/chart" uri="{C3380CC4-5D6E-409C-BE32-E72D297353CC}">
              <c16:uniqueId val="{00000003-1363-495C-B5AF-7885D89CE14E}"/>
            </c:ext>
          </c:extLst>
        </c:ser>
        <c:dLbls>
          <c:showLegendKey val="0"/>
          <c:showVal val="0"/>
          <c:showCatName val="0"/>
          <c:showSerName val="0"/>
          <c:showPercent val="0"/>
          <c:showBubbleSize val="0"/>
        </c:dLbls>
        <c:axId val="688828448"/>
        <c:axId val="506712528"/>
      </c:scatterChart>
      <c:valAx>
        <c:axId val="688828448"/>
        <c:scaling>
          <c:orientation val="minMax"/>
          <c:max val="2017"/>
          <c:min val="20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Year</a:t>
                </a:r>
              </a:p>
            </c:rich>
          </c:tx>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506712528"/>
        <c:crosses val="autoZero"/>
        <c:crossBetween val="midCat"/>
        <c:majorUnit val="1"/>
      </c:valAx>
      <c:valAx>
        <c:axId val="506712528"/>
        <c:scaling>
          <c:orientation val="minMax"/>
          <c:max val="120"/>
          <c:min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Age-Adjusted Rate (per 100,000)</a:t>
                </a:r>
              </a:p>
            </c:rich>
          </c:tx>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688828448"/>
        <c:crosses val="autoZero"/>
        <c:crossBetween val="midCat"/>
        <c:majorUnit val="5"/>
      </c:valAx>
      <c:spPr>
        <a:noFill/>
        <a:ln>
          <a:noFill/>
        </a:ln>
        <a:effectLst/>
      </c:spPr>
    </c:plotArea>
    <c:legend>
      <c:legendPos val="b"/>
      <c:overlay val="0"/>
      <c:spPr>
        <a:noFill/>
        <a:ln w="19050">
          <a:solidFill>
            <a:sysClr val="windowText" lastClr="000000"/>
          </a:solid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n-US" sz="2400" b="1">
                <a:solidFill>
                  <a:sysClr val="windowText" lastClr="000000"/>
                </a:solidFill>
              </a:rPr>
              <a:t>Kentucky Appalachia vs. Non-Appalachia Lung and Bronchus </a:t>
            </a:r>
            <a:r>
              <a:rPr lang="en-US" sz="2400" b="1">
                <a:solidFill>
                  <a:srgbClr val="0070C0"/>
                </a:solidFill>
              </a:rPr>
              <a:t>Incidence</a:t>
            </a:r>
            <a:r>
              <a:rPr lang="en-US" sz="2400" b="1">
                <a:solidFill>
                  <a:sysClr val="windowText" lastClr="000000"/>
                </a:solidFill>
              </a:rPr>
              <a:t> Rates, 2000-2017</a:t>
            </a: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'App v Non-App'!$A$4</c:f>
              <c:strCache>
                <c:ptCount val="1"/>
                <c:pt idx="0">
                  <c:v>Appalachia</c:v>
                </c:pt>
              </c:strCache>
            </c:strRef>
          </c:tx>
          <c:spPr>
            <a:ln w="25400" cap="rnd">
              <a:solidFill>
                <a:srgbClr val="FF0000"/>
              </a:solidFill>
              <a:round/>
            </a:ln>
            <a:effectLst/>
          </c:spPr>
          <c:marker>
            <c:symbol val="circle"/>
            <c:size val="5"/>
            <c:spPr>
              <a:solidFill>
                <a:srgbClr val="FF0000"/>
              </a:solidFill>
              <a:ln w="31750">
                <a:solidFill>
                  <a:srgbClr val="FF0000"/>
                </a:solidFill>
              </a:ln>
              <a:effectLst/>
            </c:spPr>
          </c:marker>
          <c:trendline>
            <c:spPr>
              <a:ln w="34925" cap="rnd">
                <a:solidFill>
                  <a:srgbClr val="FF0000"/>
                </a:solidFill>
                <a:prstDash val="sysDot"/>
              </a:ln>
              <a:effectLst/>
            </c:spPr>
            <c:trendlineType val="linear"/>
            <c:dispRSqr val="1"/>
            <c:dispEq val="0"/>
            <c:trendlineLbl>
              <c:layout>
                <c:manualLayout>
                  <c:x val="-1.8179295031918864E-3"/>
                  <c:y val="-6.2421152643967658E-2"/>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rendlineLbl>
          </c:trendline>
          <c:xVal>
            <c:numRef>
              <c:f>'App v Non-App'!$B$3:$S$3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'App v Non-App'!$B$4:$S$4</c:f>
              <c:numCache>
                <c:formatCode>General</c:formatCode>
                <c:ptCount val="18"/>
                <c:pt idx="0">
                  <c:v>105</c:v>
                </c:pt>
                <c:pt idx="1">
                  <c:v>113.4</c:v>
                </c:pt>
                <c:pt idx="2">
                  <c:v>112.4</c:v>
                </c:pt>
                <c:pt idx="3">
                  <c:v>109.1</c:v>
                </c:pt>
                <c:pt idx="4">
                  <c:v>109</c:v>
                </c:pt>
                <c:pt idx="5">
                  <c:v>109.6</c:v>
                </c:pt>
                <c:pt idx="6">
                  <c:v>109.8</c:v>
                </c:pt>
                <c:pt idx="7">
                  <c:v>109.7</c:v>
                </c:pt>
                <c:pt idx="8">
                  <c:v>116.2</c:v>
                </c:pt>
                <c:pt idx="9">
                  <c:v>111.2</c:v>
                </c:pt>
                <c:pt idx="10">
                  <c:v>112.4</c:v>
                </c:pt>
                <c:pt idx="11">
                  <c:v>112.7</c:v>
                </c:pt>
                <c:pt idx="12">
                  <c:v>110.1</c:v>
                </c:pt>
                <c:pt idx="13">
                  <c:v>105.3</c:v>
                </c:pt>
                <c:pt idx="14">
                  <c:v>109.6</c:v>
                </c:pt>
                <c:pt idx="15">
                  <c:v>112.5</c:v>
                </c:pt>
                <c:pt idx="16">
                  <c:v>103</c:v>
                </c:pt>
                <c:pt idx="17">
                  <c:v>105.2</c:v>
                </c:pt>
              </c:numCache>
            </c:numRef>
          </c:yVal>
          <c:smooth val="0"/>
          <c:extLst>
            <c:ext xmlns:c16="http://schemas.microsoft.com/office/drawing/2014/chart" uri="{C3380CC4-5D6E-409C-BE32-E72D297353CC}">
              <c16:uniqueId val="{00000001-8C08-466D-B73A-C4608551760C}"/>
            </c:ext>
          </c:extLst>
        </c:ser>
        <c:ser>
          <c:idx val="1"/>
          <c:order val="1"/>
          <c:tx>
            <c:strRef>
              <c:f>'App v Non-App'!$A$5</c:f>
              <c:strCache>
                <c:ptCount val="1"/>
                <c:pt idx="0">
                  <c:v>Non-Appalachia</c:v>
                </c:pt>
              </c:strCache>
            </c:strRef>
          </c:tx>
          <c:spPr>
            <a:ln w="25400" cap="rnd">
              <a:solidFill>
                <a:srgbClr val="0070C0"/>
              </a:solidFill>
              <a:round/>
            </a:ln>
            <a:effectLst/>
          </c:spPr>
          <c:marker>
            <c:symbol val="circle"/>
            <c:size val="5"/>
            <c:spPr>
              <a:solidFill>
                <a:srgbClr val="0070C0"/>
              </a:solidFill>
              <a:ln w="31750">
                <a:solidFill>
                  <a:srgbClr val="0070C0"/>
                </a:solidFill>
              </a:ln>
              <a:effectLst/>
            </c:spPr>
          </c:marker>
          <c:trendline>
            <c:spPr>
              <a:ln w="31750" cap="rnd">
                <a:solidFill>
                  <a:srgbClr val="0070C0"/>
                </a:solidFill>
                <a:prstDash val="sysDot"/>
              </a:ln>
              <a:effectLst/>
            </c:spPr>
            <c:trendlineType val="linear"/>
            <c:dispRSqr val="1"/>
            <c:dispEq val="0"/>
            <c:trendlineLbl>
              <c:layout>
                <c:manualLayout>
                  <c:x val="-8.2014987510407988E-3"/>
                  <c:y val="7.6242092696280545E-2"/>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rendlineLbl>
          </c:trendline>
          <c:xVal>
            <c:numRef>
              <c:f>'App v Non-App'!$B$3:$S$3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'App v Non-App'!$B$5:$S$5</c:f>
              <c:numCache>
                <c:formatCode>General</c:formatCode>
                <c:ptCount val="18"/>
                <c:pt idx="0">
                  <c:v>100.1</c:v>
                </c:pt>
                <c:pt idx="1">
                  <c:v>99.4</c:v>
                </c:pt>
                <c:pt idx="2">
                  <c:v>98.6</c:v>
                </c:pt>
                <c:pt idx="3">
                  <c:v>97.3</c:v>
                </c:pt>
                <c:pt idx="4">
                  <c:v>100.6</c:v>
                </c:pt>
                <c:pt idx="5">
                  <c:v>97.5</c:v>
                </c:pt>
                <c:pt idx="6">
                  <c:v>98.7</c:v>
                </c:pt>
                <c:pt idx="7">
                  <c:v>95.5</c:v>
                </c:pt>
                <c:pt idx="8">
                  <c:v>96</c:v>
                </c:pt>
                <c:pt idx="9">
                  <c:v>94</c:v>
                </c:pt>
                <c:pt idx="10">
                  <c:v>96.4</c:v>
                </c:pt>
                <c:pt idx="11">
                  <c:v>88.8</c:v>
                </c:pt>
                <c:pt idx="12">
                  <c:v>88.3</c:v>
                </c:pt>
                <c:pt idx="13">
                  <c:v>91.5</c:v>
                </c:pt>
                <c:pt idx="14">
                  <c:v>87.5</c:v>
                </c:pt>
                <c:pt idx="15">
                  <c:v>83.7</c:v>
                </c:pt>
                <c:pt idx="16">
                  <c:v>82.4</c:v>
                </c:pt>
                <c:pt idx="17">
                  <c:v>80.2</c:v>
                </c:pt>
              </c:numCache>
            </c:numRef>
          </c:yVal>
          <c:smooth val="0"/>
          <c:extLst>
            <c:ext xmlns:c16="http://schemas.microsoft.com/office/drawing/2014/chart" uri="{C3380CC4-5D6E-409C-BE32-E72D297353CC}">
              <c16:uniqueId val="{00000003-8C08-466D-B73A-C4608551760C}"/>
            </c:ext>
          </c:extLst>
        </c:ser>
        <c:dLbls>
          <c:showLegendKey val="0"/>
          <c:showVal val="0"/>
          <c:showCatName val="0"/>
          <c:showSerName val="0"/>
          <c:showPercent val="0"/>
          <c:showBubbleSize val="0"/>
        </c:dLbls>
        <c:axId val="940595904"/>
        <c:axId val="462061040"/>
      </c:scatterChart>
      <c:valAx>
        <c:axId val="940595904"/>
        <c:scaling>
          <c:orientation val="minMax"/>
          <c:max val="2017"/>
          <c:min val="20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Year</a:t>
                </a:r>
              </a:p>
            </c:rich>
          </c:tx>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462061040"/>
        <c:crosses val="autoZero"/>
        <c:crossBetween val="midCat"/>
        <c:majorUnit val="1"/>
      </c:valAx>
      <c:valAx>
        <c:axId val="462061040"/>
        <c:scaling>
          <c:orientation val="minMax"/>
          <c:min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Age-Adjusted Rate (per 100,000)</a:t>
                </a:r>
              </a:p>
            </c:rich>
          </c:tx>
          <c:layout>
            <c:manualLayout>
              <c:xMode val="edge"/>
              <c:yMode val="edge"/>
              <c:x val="1.3493621197252208E-2"/>
              <c:y val="0.278890301050031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940595904"/>
        <c:crosses val="autoZero"/>
        <c:crossBetween val="midCat"/>
      </c:valAx>
      <c:spPr>
        <a:noFill/>
        <a:ln>
          <a:noFill/>
        </a:ln>
        <a:effectLst/>
      </c:spPr>
    </c:plotArea>
    <c:legend>
      <c:legendPos val="b"/>
      <c:overlay val="0"/>
      <c:spPr>
        <a:noFill/>
        <a:ln w="19050">
          <a:solidFill>
            <a:sysClr val="windowText" lastClr="000000"/>
          </a:solid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r>
              <a:rPr lang="en-US" sz="2000" b="1">
                <a:solidFill>
                  <a:sysClr val="windowText" lastClr="000000"/>
                </a:solidFill>
              </a:rPr>
              <a:t>Appalachian Male vs. Non-Appalachian Male Lung and Bronchus </a:t>
            </a:r>
            <a:r>
              <a:rPr lang="en-US" sz="2000" b="1">
                <a:solidFill>
                  <a:srgbClr val="0070C0"/>
                </a:solidFill>
              </a:rPr>
              <a:t>Incidence</a:t>
            </a:r>
            <a:r>
              <a:rPr lang="en-US" sz="2000" b="1">
                <a:solidFill>
                  <a:sysClr val="windowText" lastClr="000000"/>
                </a:solidFill>
              </a:rPr>
              <a:t> Rates, 2000-2017</a:t>
            </a:r>
          </a:p>
        </c:rich>
      </c:tx>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'App M vs Non-App M'!$A$4</c:f>
              <c:strCache>
                <c:ptCount val="1"/>
                <c:pt idx="0">
                  <c:v>Appalachian Male</c:v>
                </c:pt>
              </c:strCache>
            </c:strRef>
          </c:tx>
          <c:spPr>
            <a:ln w="25400" cap="rnd">
              <a:solidFill>
                <a:srgbClr val="FF0000"/>
              </a:solidFill>
              <a:round/>
            </a:ln>
            <a:effectLst/>
          </c:spPr>
          <c:marker>
            <c:symbol val="circle"/>
            <c:size val="5"/>
            <c:spPr>
              <a:solidFill>
                <a:srgbClr val="FF0000"/>
              </a:solidFill>
              <a:ln w="31750">
                <a:solidFill>
                  <a:srgbClr val="FF0000"/>
                </a:solidFill>
              </a:ln>
              <a:effectLst/>
            </c:spPr>
          </c:marker>
          <c:trendline>
            <c:spPr>
              <a:ln w="31750" cap="rnd">
                <a:solidFill>
                  <a:srgbClr val="FF0000"/>
                </a:solidFill>
                <a:prstDash val="sysDot"/>
              </a:ln>
              <a:effectLst/>
            </c:spPr>
            <c:trendlineType val="linear"/>
            <c:dispRSqr val="1"/>
            <c:dispEq val="0"/>
            <c:trendlineLbl>
              <c:layout>
                <c:manualLayout>
                  <c:x val="2.9407261592300964E-3"/>
                  <c:y val="-8.8964478829858556E-2"/>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rendlineLbl>
          </c:trendline>
          <c:xVal>
            <c:numRef>
              <c:f>'App M vs Non-App M'!$B$3:$S$3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'App M vs Non-App M'!$B$4:$S$4</c:f>
              <c:numCache>
                <c:formatCode>General</c:formatCode>
                <c:ptCount val="18"/>
                <c:pt idx="0">
                  <c:v>150.4</c:v>
                </c:pt>
                <c:pt idx="1">
                  <c:v>156.4</c:v>
                </c:pt>
                <c:pt idx="2">
                  <c:v>159.1</c:v>
                </c:pt>
                <c:pt idx="3">
                  <c:v>149.19999999999999</c:v>
                </c:pt>
                <c:pt idx="4">
                  <c:v>149.30000000000001</c:v>
                </c:pt>
                <c:pt idx="5">
                  <c:v>143</c:v>
                </c:pt>
                <c:pt idx="6">
                  <c:v>150.19999999999999</c:v>
                </c:pt>
                <c:pt idx="7">
                  <c:v>140.6</c:v>
                </c:pt>
                <c:pt idx="8">
                  <c:v>152</c:v>
                </c:pt>
                <c:pt idx="9">
                  <c:v>142.9</c:v>
                </c:pt>
                <c:pt idx="10">
                  <c:v>142.4</c:v>
                </c:pt>
                <c:pt idx="11">
                  <c:v>136.9</c:v>
                </c:pt>
                <c:pt idx="12">
                  <c:v>140.6</c:v>
                </c:pt>
                <c:pt idx="13">
                  <c:v>132.9</c:v>
                </c:pt>
                <c:pt idx="14">
                  <c:v>134.80000000000001</c:v>
                </c:pt>
                <c:pt idx="15">
                  <c:v>137.4</c:v>
                </c:pt>
                <c:pt idx="16">
                  <c:v>127.5</c:v>
                </c:pt>
                <c:pt idx="17">
                  <c:v>126.6</c:v>
                </c:pt>
              </c:numCache>
            </c:numRef>
          </c:yVal>
          <c:smooth val="0"/>
          <c:extLst>
            <c:ext xmlns:c16="http://schemas.microsoft.com/office/drawing/2014/chart" uri="{C3380CC4-5D6E-409C-BE32-E72D297353CC}">
              <c16:uniqueId val="{00000001-8A44-4B76-9B17-662159EF59D3}"/>
            </c:ext>
          </c:extLst>
        </c:ser>
        <c:ser>
          <c:idx val="1"/>
          <c:order val="1"/>
          <c:tx>
            <c:strRef>
              <c:f>'App M vs Non-App M'!$A$5</c:f>
              <c:strCache>
                <c:ptCount val="1"/>
                <c:pt idx="0">
                  <c:v>Non-Appalachian Male</c:v>
                </c:pt>
              </c:strCache>
            </c:strRef>
          </c:tx>
          <c:spPr>
            <a:ln w="25400" cap="rnd">
              <a:solidFill>
                <a:srgbClr val="0070C0"/>
              </a:solidFill>
              <a:round/>
            </a:ln>
            <a:effectLst/>
          </c:spPr>
          <c:marker>
            <c:symbol val="circle"/>
            <c:size val="5"/>
            <c:spPr>
              <a:solidFill>
                <a:srgbClr val="0070C0"/>
              </a:solidFill>
              <a:ln w="31750">
                <a:solidFill>
                  <a:srgbClr val="0070C0"/>
                </a:solidFill>
              </a:ln>
              <a:effectLst/>
            </c:spPr>
          </c:marker>
          <c:trendline>
            <c:spPr>
              <a:ln w="31750" cap="rnd">
                <a:solidFill>
                  <a:srgbClr val="0070C0"/>
                </a:solidFill>
                <a:prstDash val="sysDot"/>
              </a:ln>
              <a:effectLst/>
            </c:spPr>
            <c:trendlineType val="linear"/>
            <c:dispRSqr val="1"/>
            <c:dispEq val="0"/>
            <c:trendlineLbl>
              <c:layout>
                <c:manualLayout>
                  <c:x val="-1.0948162729658793E-2"/>
                  <c:y val="4.8305633548204031E-2"/>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rendlineLbl>
          </c:trendline>
          <c:xVal>
            <c:numRef>
              <c:f>'App M vs Non-App M'!$B$3:$S$3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'App M vs Non-App M'!$B$5:$S$5</c:f>
              <c:numCache>
                <c:formatCode>General</c:formatCode>
                <c:ptCount val="18"/>
                <c:pt idx="0">
                  <c:v>137.1</c:v>
                </c:pt>
                <c:pt idx="1">
                  <c:v>139.9</c:v>
                </c:pt>
                <c:pt idx="2">
                  <c:v>133.6</c:v>
                </c:pt>
                <c:pt idx="3">
                  <c:v>129.9</c:v>
                </c:pt>
                <c:pt idx="4">
                  <c:v>135.30000000000001</c:v>
                </c:pt>
                <c:pt idx="5">
                  <c:v>125</c:v>
                </c:pt>
                <c:pt idx="6">
                  <c:v>124.7</c:v>
                </c:pt>
                <c:pt idx="7">
                  <c:v>121.2</c:v>
                </c:pt>
                <c:pt idx="8">
                  <c:v>118.6</c:v>
                </c:pt>
                <c:pt idx="9">
                  <c:v>116.6</c:v>
                </c:pt>
                <c:pt idx="10">
                  <c:v>119.6</c:v>
                </c:pt>
                <c:pt idx="11">
                  <c:v>107.4</c:v>
                </c:pt>
                <c:pt idx="12">
                  <c:v>103.8</c:v>
                </c:pt>
                <c:pt idx="13">
                  <c:v>110</c:v>
                </c:pt>
                <c:pt idx="14">
                  <c:v>106.3</c:v>
                </c:pt>
                <c:pt idx="15">
                  <c:v>97.1</c:v>
                </c:pt>
                <c:pt idx="16">
                  <c:v>97.5</c:v>
                </c:pt>
                <c:pt idx="17">
                  <c:v>90.4</c:v>
                </c:pt>
              </c:numCache>
            </c:numRef>
          </c:yVal>
          <c:smooth val="0"/>
          <c:extLst>
            <c:ext xmlns:c16="http://schemas.microsoft.com/office/drawing/2014/chart" uri="{C3380CC4-5D6E-409C-BE32-E72D297353CC}">
              <c16:uniqueId val="{00000003-8A44-4B76-9B17-662159EF59D3}"/>
            </c:ext>
          </c:extLst>
        </c:ser>
        <c:dLbls>
          <c:showLegendKey val="0"/>
          <c:showVal val="0"/>
          <c:showCatName val="0"/>
          <c:showSerName val="0"/>
          <c:showPercent val="0"/>
          <c:showBubbleSize val="0"/>
        </c:dLbls>
        <c:axId val="940569104"/>
        <c:axId val="413838880"/>
      </c:scatterChart>
      <c:valAx>
        <c:axId val="940569104"/>
        <c:scaling>
          <c:orientation val="minMax"/>
          <c:max val="2017"/>
          <c:min val="20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Year</a:t>
                </a:r>
              </a:p>
            </c:rich>
          </c:tx>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413838880"/>
        <c:crosses val="autoZero"/>
        <c:crossBetween val="midCat"/>
        <c:majorUnit val="1"/>
      </c:valAx>
      <c:valAx>
        <c:axId val="413838880"/>
        <c:scaling>
          <c:orientation val="minMax"/>
          <c:min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Age-Adjusted Rate (per 100,000)</a:t>
                </a:r>
              </a:p>
            </c:rich>
          </c:tx>
          <c:layout>
            <c:manualLayout>
              <c:xMode val="edge"/>
              <c:yMode val="edge"/>
              <c:x val="1.5277777777777777E-2"/>
              <c:y val="0.29353570279571428"/>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940569104"/>
        <c:crosses val="autoZero"/>
        <c:crossBetween val="midCat"/>
      </c:valAx>
      <c:spPr>
        <a:noFill/>
        <a:ln>
          <a:noFill/>
        </a:ln>
        <a:effectLst/>
      </c:spPr>
    </c:plotArea>
    <c:legend>
      <c:legendPos val="b"/>
      <c:overlay val="0"/>
      <c:spPr>
        <a:noFill/>
        <a:ln w="12700">
          <a:solidFill>
            <a:sysClr val="windowText" lastClr="000000"/>
          </a:solid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r>
              <a:rPr lang="en-US" sz="2000" b="1">
                <a:solidFill>
                  <a:sysClr val="windowText" lastClr="000000"/>
                </a:solidFill>
              </a:rPr>
              <a:t>Appalachian Female vs. Non-Appalachian Female Lung and Bronchus </a:t>
            </a:r>
            <a:r>
              <a:rPr lang="en-US" sz="2000" b="1">
                <a:solidFill>
                  <a:srgbClr val="0070C0"/>
                </a:solidFill>
              </a:rPr>
              <a:t>Incidence</a:t>
            </a:r>
            <a:r>
              <a:rPr lang="en-US" sz="2000" b="1">
                <a:solidFill>
                  <a:sysClr val="windowText" lastClr="000000"/>
                </a:solidFill>
              </a:rPr>
              <a:t> Rates, 2000-2017</a:t>
            </a:r>
          </a:p>
        </c:rich>
      </c:tx>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'App F vs Non-App F'!$A$4</c:f>
              <c:strCache>
                <c:ptCount val="1"/>
                <c:pt idx="0">
                  <c:v>Appalachian Female</c:v>
                </c:pt>
              </c:strCache>
            </c:strRef>
          </c:tx>
          <c:spPr>
            <a:ln w="25400" cap="rnd">
              <a:solidFill>
                <a:srgbClr val="FF0000"/>
              </a:solidFill>
              <a:round/>
            </a:ln>
            <a:effectLst/>
          </c:spPr>
          <c:marker>
            <c:symbol val="circle"/>
            <c:size val="5"/>
            <c:spPr>
              <a:solidFill>
                <a:srgbClr val="FF0000"/>
              </a:solidFill>
              <a:ln w="31750">
                <a:solidFill>
                  <a:srgbClr val="FF0000"/>
                </a:solidFill>
              </a:ln>
              <a:effectLst/>
            </c:spPr>
          </c:marker>
          <c:trendline>
            <c:spPr>
              <a:ln w="31750" cap="rnd">
                <a:solidFill>
                  <a:srgbClr val="FF0000"/>
                </a:solidFill>
                <a:prstDash val="sysDot"/>
              </a:ln>
              <a:effectLst/>
            </c:spPr>
            <c:trendlineType val="linear"/>
            <c:dispRSqr val="1"/>
            <c:dispEq val="0"/>
            <c:trendlineLbl>
              <c:layout>
                <c:manualLayout>
                  <c:x val="6.2882582081246526E-3"/>
                  <c:y val="-4.1012586238414091E-2"/>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rendlineLbl>
          </c:trendline>
          <c:xVal>
            <c:numRef>
              <c:f>'App F vs Non-App F'!$B$3:$S$3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'App F vs Non-App F'!$B$4:$S$4</c:f>
              <c:numCache>
                <c:formatCode>General</c:formatCode>
                <c:ptCount val="18"/>
                <c:pt idx="0">
                  <c:v>70.099999999999994</c:v>
                </c:pt>
                <c:pt idx="1">
                  <c:v>80.099999999999994</c:v>
                </c:pt>
                <c:pt idx="2">
                  <c:v>77.599999999999994</c:v>
                </c:pt>
                <c:pt idx="3">
                  <c:v>79.7</c:v>
                </c:pt>
                <c:pt idx="4">
                  <c:v>79.599999999999994</c:v>
                </c:pt>
                <c:pt idx="5">
                  <c:v>84.7</c:v>
                </c:pt>
                <c:pt idx="6">
                  <c:v>78.5</c:v>
                </c:pt>
                <c:pt idx="7">
                  <c:v>87</c:v>
                </c:pt>
                <c:pt idx="8">
                  <c:v>88</c:v>
                </c:pt>
                <c:pt idx="9">
                  <c:v>85.7</c:v>
                </c:pt>
                <c:pt idx="10">
                  <c:v>89.1</c:v>
                </c:pt>
                <c:pt idx="11">
                  <c:v>93.2</c:v>
                </c:pt>
                <c:pt idx="12">
                  <c:v>86.7</c:v>
                </c:pt>
                <c:pt idx="13">
                  <c:v>83</c:v>
                </c:pt>
                <c:pt idx="14">
                  <c:v>89.3</c:v>
                </c:pt>
                <c:pt idx="15">
                  <c:v>93</c:v>
                </c:pt>
                <c:pt idx="16">
                  <c:v>83.2</c:v>
                </c:pt>
                <c:pt idx="17">
                  <c:v>88.1</c:v>
                </c:pt>
              </c:numCache>
            </c:numRef>
          </c:yVal>
          <c:smooth val="0"/>
          <c:extLst>
            <c:ext xmlns:c16="http://schemas.microsoft.com/office/drawing/2014/chart" uri="{C3380CC4-5D6E-409C-BE32-E72D297353CC}">
              <c16:uniqueId val="{00000001-A9F4-4889-A7C8-7369F685E8BF}"/>
            </c:ext>
          </c:extLst>
        </c:ser>
        <c:ser>
          <c:idx val="1"/>
          <c:order val="1"/>
          <c:tx>
            <c:strRef>
              <c:f>'App F vs Non-App F'!$A$5</c:f>
              <c:strCache>
                <c:ptCount val="1"/>
                <c:pt idx="0">
                  <c:v>Non-Appalachian Female</c:v>
                </c:pt>
              </c:strCache>
            </c:strRef>
          </c:tx>
          <c:spPr>
            <a:ln w="25400" cap="rnd">
              <a:solidFill>
                <a:srgbClr val="0070C0"/>
              </a:solidFill>
              <a:round/>
            </a:ln>
            <a:effectLst/>
          </c:spPr>
          <c:marker>
            <c:symbol val="circle"/>
            <c:size val="5"/>
            <c:spPr>
              <a:solidFill>
                <a:srgbClr val="0070C0"/>
              </a:solidFill>
              <a:ln w="31750">
                <a:solidFill>
                  <a:srgbClr val="0070C0"/>
                </a:solidFill>
              </a:ln>
              <a:effectLst/>
            </c:spPr>
          </c:marker>
          <c:trendline>
            <c:spPr>
              <a:ln w="31750" cap="rnd">
                <a:solidFill>
                  <a:srgbClr val="0070C0"/>
                </a:solidFill>
                <a:prstDash val="sysDot"/>
              </a:ln>
              <a:effectLst/>
            </c:spPr>
            <c:trendlineType val="linear"/>
            <c:dispRSqr val="1"/>
            <c:dispEq val="0"/>
            <c:trendlineLbl>
              <c:layout>
                <c:manualLayout>
                  <c:x val="-0.32282377919320593"/>
                  <c:y val="3.810735255244671E-2"/>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rendlineLbl>
          </c:trendline>
          <c:xVal>
            <c:numRef>
              <c:f>'App F vs Non-App F'!$B$3:$S$3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'App F vs Non-App F'!$B$5:$S$5</c:f>
              <c:numCache>
                <c:formatCode>General</c:formatCode>
                <c:ptCount val="18"/>
                <c:pt idx="0">
                  <c:v>74.400000000000006</c:v>
                </c:pt>
                <c:pt idx="1">
                  <c:v>72.3</c:v>
                </c:pt>
                <c:pt idx="2">
                  <c:v>74</c:v>
                </c:pt>
                <c:pt idx="3">
                  <c:v>74.2</c:v>
                </c:pt>
                <c:pt idx="4">
                  <c:v>76.2</c:v>
                </c:pt>
                <c:pt idx="5">
                  <c:v>77.7</c:v>
                </c:pt>
                <c:pt idx="6">
                  <c:v>80</c:v>
                </c:pt>
                <c:pt idx="7">
                  <c:v>76.8</c:v>
                </c:pt>
                <c:pt idx="8">
                  <c:v>80</c:v>
                </c:pt>
                <c:pt idx="9">
                  <c:v>78.599999999999994</c:v>
                </c:pt>
                <c:pt idx="10">
                  <c:v>80.099999999999994</c:v>
                </c:pt>
                <c:pt idx="11">
                  <c:v>75.900000000000006</c:v>
                </c:pt>
                <c:pt idx="12">
                  <c:v>76.5</c:v>
                </c:pt>
                <c:pt idx="13">
                  <c:v>78.2</c:v>
                </c:pt>
                <c:pt idx="14">
                  <c:v>73.5</c:v>
                </c:pt>
                <c:pt idx="15">
                  <c:v>73.900000000000006</c:v>
                </c:pt>
                <c:pt idx="16">
                  <c:v>71.2</c:v>
                </c:pt>
                <c:pt idx="17">
                  <c:v>73</c:v>
                </c:pt>
              </c:numCache>
            </c:numRef>
          </c:yVal>
          <c:smooth val="0"/>
          <c:extLst>
            <c:ext xmlns:c16="http://schemas.microsoft.com/office/drawing/2014/chart" uri="{C3380CC4-5D6E-409C-BE32-E72D297353CC}">
              <c16:uniqueId val="{00000003-A9F4-4889-A7C8-7369F685E8BF}"/>
            </c:ext>
          </c:extLst>
        </c:ser>
        <c:dLbls>
          <c:showLegendKey val="0"/>
          <c:showVal val="0"/>
          <c:showCatName val="0"/>
          <c:showSerName val="0"/>
          <c:showPercent val="0"/>
          <c:showBubbleSize val="0"/>
        </c:dLbls>
        <c:axId val="693071632"/>
        <c:axId val="505402624"/>
      </c:scatterChart>
      <c:valAx>
        <c:axId val="693071632"/>
        <c:scaling>
          <c:orientation val="minMax"/>
          <c:max val="2017"/>
          <c:min val="20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Year</a:t>
                </a:r>
              </a:p>
            </c:rich>
          </c:tx>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505402624"/>
        <c:crosses val="autoZero"/>
        <c:crossBetween val="midCat"/>
        <c:majorUnit val="1"/>
      </c:valAx>
      <c:valAx>
        <c:axId val="505402624"/>
        <c:scaling>
          <c:orientation val="minMax"/>
          <c:min val="6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Age-Adjusted Rate (per 100,000)</a:t>
                </a:r>
              </a:p>
            </c:rich>
          </c:tx>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693071632"/>
        <c:crosses val="autoZero"/>
        <c:crossBetween val="midCat"/>
      </c:valAx>
      <c:spPr>
        <a:noFill/>
        <a:ln>
          <a:noFill/>
        </a:ln>
        <a:effectLst/>
      </c:spPr>
    </c:plotArea>
    <c:legend>
      <c:legendPos val="b"/>
      <c:overlay val="0"/>
      <c:spPr>
        <a:noFill/>
        <a:ln w="12700">
          <a:solidFill>
            <a:sysClr val="windowText" lastClr="000000"/>
          </a:solid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n-US" sz="2400" b="1">
                <a:solidFill>
                  <a:sysClr val="windowText" lastClr="000000"/>
                </a:solidFill>
              </a:rPr>
              <a:t>Overall Lung and Bronchus Cancer </a:t>
            </a:r>
            <a:r>
              <a:rPr lang="en-US" sz="2400" b="1">
                <a:solidFill>
                  <a:srgbClr val="FF0000"/>
                </a:solidFill>
              </a:rPr>
              <a:t>Mortality</a:t>
            </a:r>
            <a:r>
              <a:rPr lang="en-US" sz="2400" b="1">
                <a:solidFill>
                  <a:sysClr val="windowText" lastClr="000000"/>
                </a:solidFill>
              </a:rPr>
              <a:t> Rates, 2000-2017</a:t>
            </a: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Overall!$A$4</c:f>
              <c:strCache>
                <c:ptCount val="1"/>
                <c:pt idx="0">
                  <c:v>Age-Adjusted Rate</c:v>
                </c:pt>
              </c:strCache>
            </c:strRef>
          </c:tx>
          <c:spPr>
            <a:ln w="25400" cap="rnd">
              <a:solidFill>
                <a:srgbClr val="0070C0"/>
              </a:solidFill>
              <a:round/>
            </a:ln>
            <a:effectLst/>
          </c:spPr>
          <c:marker>
            <c:symbol val="circle"/>
            <c:size val="5"/>
            <c:spPr>
              <a:solidFill>
                <a:srgbClr val="0070C0"/>
              </a:solidFill>
              <a:ln w="31750">
                <a:solidFill>
                  <a:srgbClr val="0070C0"/>
                </a:solidFill>
              </a:ln>
              <a:effectLst/>
            </c:spPr>
          </c:marker>
          <c:trendline>
            <c:spPr>
              <a:ln w="31750" cap="rnd">
                <a:solidFill>
                  <a:srgbClr val="0070C0"/>
                </a:solidFill>
                <a:prstDash val="sysDot"/>
              </a:ln>
              <a:effectLst/>
            </c:spPr>
            <c:trendlineType val="linear"/>
            <c:dispRSqr val="1"/>
            <c:dispEq val="0"/>
            <c:trendlineLbl>
              <c:layout>
                <c:manualLayout>
                  <c:x val="-0.12889258950874272"/>
                  <c:y val="2.5900213749383415E-2"/>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rendlineLbl>
          </c:trendline>
          <c:xVal>
            <c:numRef>
              <c:f>Overall!$B$3:$S$3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Overall!$B$4:$S$4</c:f>
              <c:numCache>
                <c:formatCode>General</c:formatCode>
                <c:ptCount val="18"/>
                <c:pt idx="0">
                  <c:v>80.8</c:v>
                </c:pt>
                <c:pt idx="1">
                  <c:v>82.5</c:v>
                </c:pt>
                <c:pt idx="2">
                  <c:v>79.8</c:v>
                </c:pt>
                <c:pt idx="3">
                  <c:v>78.400000000000006</c:v>
                </c:pt>
                <c:pt idx="4">
                  <c:v>77.099999999999994</c:v>
                </c:pt>
                <c:pt idx="5">
                  <c:v>76</c:v>
                </c:pt>
                <c:pt idx="6">
                  <c:v>74</c:v>
                </c:pt>
                <c:pt idx="7">
                  <c:v>73.900000000000006</c:v>
                </c:pt>
                <c:pt idx="8">
                  <c:v>73.3</c:v>
                </c:pt>
                <c:pt idx="9">
                  <c:v>67.900000000000006</c:v>
                </c:pt>
                <c:pt idx="10">
                  <c:v>73.900000000000006</c:v>
                </c:pt>
                <c:pt idx="11">
                  <c:v>68.400000000000006</c:v>
                </c:pt>
                <c:pt idx="12">
                  <c:v>68.3</c:v>
                </c:pt>
                <c:pt idx="13">
                  <c:v>69.3</c:v>
                </c:pt>
                <c:pt idx="14">
                  <c:v>66.8</c:v>
                </c:pt>
                <c:pt idx="15">
                  <c:v>64</c:v>
                </c:pt>
                <c:pt idx="16">
                  <c:v>60.5</c:v>
                </c:pt>
                <c:pt idx="17">
                  <c:v>55.5</c:v>
                </c:pt>
              </c:numCache>
            </c:numRef>
          </c:yVal>
          <c:smooth val="0"/>
          <c:extLst>
            <c:ext xmlns:c16="http://schemas.microsoft.com/office/drawing/2014/chart" uri="{C3380CC4-5D6E-409C-BE32-E72D297353CC}">
              <c16:uniqueId val="{00000001-41F2-42BA-8F16-EACBEB0A91F7}"/>
            </c:ext>
          </c:extLst>
        </c:ser>
        <c:dLbls>
          <c:showLegendKey val="0"/>
          <c:showVal val="0"/>
          <c:showCatName val="0"/>
          <c:showSerName val="0"/>
          <c:showPercent val="0"/>
          <c:showBubbleSize val="0"/>
        </c:dLbls>
        <c:axId val="1497813503"/>
        <c:axId val="1492641199"/>
      </c:scatterChart>
      <c:valAx>
        <c:axId val="1497813503"/>
        <c:scaling>
          <c:orientation val="minMax"/>
          <c:max val="2017"/>
          <c:min val="20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Year</a:t>
                </a:r>
              </a:p>
            </c:rich>
          </c:tx>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492641199"/>
        <c:crosses val="autoZero"/>
        <c:crossBetween val="midCat"/>
        <c:majorUnit val="1"/>
      </c:valAx>
      <c:valAx>
        <c:axId val="1492641199"/>
        <c:scaling>
          <c:orientation val="minMax"/>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Age-Adjusted Rate (per 100,000)</a:t>
                </a:r>
              </a:p>
            </c:rich>
          </c:tx>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49781350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A97C14-2DCD-419F-9C95-A37F9351DF27}" type="datetimeFigureOut">
              <a:rPr lang="en-US" smtClean="0"/>
              <a:t>5/28/2020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027F69-4A48-4D5C-B737-B16C92080AFB}" type="slidenum">
              <a:rPr lang="en-US" smtClean="0"/>
              <a:t>‹#›</a:t>
            </a:fld>
            <a:endParaRPr lang="en-US"/>
          </a:p>
        </p:txBody>
      </p:sp>
    </p:spTree>
    <p:extLst>
      <p:ext uri="{BB962C8B-B14F-4D97-AF65-F5344CB8AC3E}">
        <p14:creationId xmlns:p14="http://schemas.microsoft.com/office/powerpoint/2010/main" val="3013664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Cer Center</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6F19F95-7DA5-4929-A72A-DE271575C90A}" type="slidenum">
              <a:rPr lang="en-US" altLang="en-US" smtClean="0"/>
              <a:pPr/>
              <a:t>1</a:t>
            </a:fld>
            <a:endParaRPr lang="en-US" altLang="en-US"/>
          </a:p>
        </p:txBody>
      </p:sp>
    </p:spTree>
    <p:extLst>
      <p:ext uri="{BB962C8B-B14F-4D97-AF65-F5344CB8AC3E}">
        <p14:creationId xmlns:p14="http://schemas.microsoft.com/office/powerpoint/2010/main" val="3679688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027F69-4A48-4D5C-B737-B16C92080A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822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027F69-4A48-4D5C-B737-B16C92080AFB}" type="slidenum">
              <a:rPr lang="en-US" smtClean="0"/>
              <a:t>43</a:t>
            </a:fld>
            <a:endParaRPr lang="en-US"/>
          </a:p>
        </p:txBody>
      </p:sp>
    </p:spTree>
    <p:extLst>
      <p:ext uri="{BB962C8B-B14F-4D97-AF65-F5344CB8AC3E}">
        <p14:creationId xmlns:p14="http://schemas.microsoft.com/office/powerpoint/2010/main" val="2801631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5FA8033-3893-42B4-A2E8-7A71CA84E098}" type="slidenum">
              <a:rPr lang="en-US" altLang="en-US" smtClean="0"/>
              <a:pPr/>
              <a:t>2</a:t>
            </a:fld>
            <a:endParaRPr lang="en-US" altLang="en-US"/>
          </a:p>
        </p:txBody>
      </p:sp>
    </p:spTree>
    <p:extLst>
      <p:ext uri="{BB962C8B-B14F-4D97-AF65-F5344CB8AC3E}">
        <p14:creationId xmlns:p14="http://schemas.microsoft.com/office/powerpoint/2010/main" val="2225173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027F69-4A48-4D5C-B737-B16C92080AFB}" type="slidenum">
              <a:rPr lang="en-US" smtClean="0"/>
              <a:t>7</a:t>
            </a:fld>
            <a:endParaRPr lang="en-US"/>
          </a:p>
        </p:txBody>
      </p:sp>
    </p:spTree>
    <p:extLst>
      <p:ext uri="{BB962C8B-B14F-4D97-AF65-F5344CB8AC3E}">
        <p14:creationId xmlns:p14="http://schemas.microsoft.com/office/powerpoint/2010/main" val="3950279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027F69-4A48-4D5C-B737-B16C92080AFB}" type="slidenum">
              <a:rPr lang="en-US" smtClean="0"/>
              <a:t>9</a:t>
            </a:fld>
            <a:endParaRPr lang="en-US"/>
          </a:p>
        </p:txBody>
      </p:sp>
    </p:spTree>
    <p:extLst>
      <p:ext uri="{BB962C8B-B14F-4D97-AF65-F5344CB8AC3E}">
        <p14:creationId xmlns:p14="http://schemas.microsoft.com/office/powerpoint/2010/main" val="3169141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027F69-4A48-4D5C-B737-B16C92080AFB}" type="slidenum">
              <a:rPr lang="en-US" smtClean="0"/>
              <a:t>17</a:t>
            </a:fld>
            <a:endParaRPr lang="en-US"/>
          </a:p>
        </p:txBody>
      </p:sp>
    </p:spTree>
    <p:extLst>
      <p:ext uri="{BB962C8B-B14F-4D97-AF65-F5344CB8AC3E}">
        <p14:creationId xmlns:p14="http://schemas.microsoft.com/office/powerpoint/2010/main" val="28077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027F69-4A48-4D5C-B737-B16C92080AFB}" type="slidenum">
              <a:rPr lang="en-US" smtClean="0"/>
              <a:t>19</a:t>
            </a:fld>
            <a:endParaRPr lang="en-US"/>
          </a:p>
        </p:txBody>
      </p:sp>
    </p:spTree>
    <p:extLst>
      <p:ext uri="{BB962C8B-B14F-4D97-AF65-F5344CB8AC3E}">
        <p14:creationId xmlns:p14="http://schemas.microsoft.com/office/powerpoint/2010/main" val="1083960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027F69-4A48-4D5C-B737-B16C92080A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091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027F69-4A48-4D5C-B737-B16C92080AFB}" type="slidenum">
              <a:rPr lang="en-US" smtClean="0"/>
              <a:t>31</a:t>
            </a:fld>
            <a:endParaRPr lang="en-US"/>
          </a:p>
        </p:txBody>
      </p:sp>
    </p:spTree>
    <p:extLst>
      <p:ext uri="{BB962C8B-B14F-4D97-AF65-F5344CB8AC3E}">
        <p14:creationId xmlns:p14="http://schemas.microsoft.com/office/powerpoint/2010/main" val="1572936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2001 it was note that </a:t>
            </a:r>
            <a:r>
              <a:rPr lang="en-US" baseline="0" dirty="0"/>
              <a:t>Kentucky had the highest colorectal cancer or CRC incidence rate compared to all other U.S. states. I</a:t>
            </a:r>
            <a:r>
              <a:rPr lang="en-US" altLang="en-US" sz="1200" b="0" dirty="0">
                <a:solidFill>
                  <a:schemeClr val="tx1"/>
                </a:solidFill>
                <a:latin typeface="Arial" panose="020B0604020202020204" pitchFamily="34" charset="0"/>
                <a:cs typeface="Arial" panose="020B0604020202020204" pitchFamily="34" charset="0"/>
              </a:rPr>
              <a:t>t was also noted that Kentucky was ranked 49</a:t>
            </a:r>
            <a:r>
              <a:rPr lang="en-US" altLang="en-US" sz="1200" b="0" baseline="30000" dirty="0">
                <a:solidFill>
                  <a:schemeClr val="tx1"/>
                </a:solidFill>
                <a:latin typeface="Arial" panose="020B0604020202020204" pitchFamily="34" charset="0"/>
                <a:cs typeface="Arial" panose="020B0604020202020204" pitchFamily="34" charset="0"/>
              </a:rPr>
              <a:t>th</a:t>
            </a:r>
            <a:r>
              <a:rPr lang="en-US" altLang="en-US" sz="1200" b="0" dirty="0">
                <a:solidFill>
                  <a:schemeClr val="tx1"/>
                </a:solidFill>
                <a:latin typeface="Arial" panose="020B0604020202020204" pitchFamily="34" charset="0"/>
                <a:cs typeface="Arial" panose="020B0604020202020204" pitchFamily="34" charset="0"/>
              </a:rPr>
              <a:t> (second to the lowest) in colorectal cancer screening compared to all other states with just over one third (34.7%) of the age eligible population ever having a colonoscopy or a sigmoidoscopy.</a:t>
            </a:r>
            <a:r>
              <a:rPr lang="en-US" dirty="0"/>
              <a:t> An index of the colorectal cancer burden was constructed by the Kentucky Cancer Registry  and presented to both the statewide</a:t>
            </a:r>
            <a:r>
              <a:rPr lang="en-US" baseline="0" dirty="0"/>
              <a:t> </a:t>
            </a:r>
            <a:r>
              <a:rPr lang="en-US" dirty="0"/>
              <a:t>Cancer Consortium and to each of the 15 District Cancer Councils. </a:t>
            </a:r>
            <a:r>
              <a:rPr lang="en-US" altLang="en-US" sz="1200" b="0" dirty="0">
                <a:latin typeface="Arial" panose="020B0604020202020204" pitchFamily="34" charset="0"/>
                <a:cs typeface="Arial" panose="020B0604020202020204" pitchFamily="34" charset="0"/>
              </a:rPr>
              <a:t>The</a:t>
            </a:r>
            <a:r>
              <a:rPr lang="en-US" altLang="en-US" sz="1200" b="0" baseline="0" dirty="0">
                <a:latin typeface="Arial" panose="020B0604020202020204" pitchFamily="34" charset="0"/>
                <a:cs typeface="Arial" panose="020B0604020202020204" pitchFamily="34" charset="0"/>
              </a:rPr>
              <a:t> </a:t>
            </a:r>
            <a:r>
              <a:rPr lang="en-US" altLang="en-US" sz="1200" b="0" dirty="0">
                <a:latin typeface="Arial" panose="020B0604020202020204" pitchFamily="34" charset="0"/>
                <a:cs typeface="Arial" panose="020B0604020202020204" pitchFamily="34" charset="0"/>
              </a:rPr>
              <a:t>Cancer Consortium used these data to successfully advocated for a state law</a:t>
            </a:r>
            <a:r>
              <a:rPr lang="en-US" altLang="en-US" sz="1200" b="0" baseline="0" dirty="0">
                <a:latin typeface="Arial" panose="020B0604020202020204" pitchFamily="34" charset="0"/>
                <a:cs typeface="Arial" panose="020B0604020202020204" pitchFamily="34" charset="0"/>
              </a:rPr>
              <a:t> </a:t>
            </a:r>
            <a:r>
              <a:rPr lang="en-US" altLang="en-US" sz="1200" b="0" dirty="0">
                <a:latin typeface="Arial" panose="020B0604020202020204" pitchFamily="34" charset="0"/>
                <a:cs typeface="Arial" panose="020B0604020202020204" pitchFamily="34" charset="0"/>
              </a:rPr>
              <a:t>requiring health insurance companies in Kentucky to make screening colonoscopy a covered service for their age eligible policy holders</a:t>
            </a:r>
            <a:r>
              <a:rPr lang="en-US" altLang="en-US" sz="1200" b="0" baseline="0" dirty="0">
                <a:latin typeface="Arial" panose="020B0604020202020204" pitchFamily="34" charset="0"/>
                <a:cs typeface="Arial" panose="020B0604020202020204" pitchFamily="34" charset="0"/>
              </a:rPr>
              <a:t> and </a:t>
            </a:r>
            <a:r>
              <a:rPr lang="en-US" altLang="en-US" sz="1200" b="0" dirty="0">
                <a:latin typeface="Arial" panose="020B0604020202020204" pitchFamily="34" charset="0"/>
                <a:cs typeface="Arial" panose="020B0604020202020204" pitchFamily="34" charset="0"/>
              </a:rPr>
              <a:t>All 15 of the District Cancer Councils implemented evidence-based culturally sensitive cancer control intervention programs aimed at increasing colorectal cancer screening. </a:t>
            </a:r>
            <a:r>
              <a:rPr lang="en-US" altLang="en-US" sz="1200" b="0" baseline="0" dirty="0">
                <a:latin typeface="Arial" panose="020B0604020202020204" pitchFamily="34" charset="0"/>
                <a:cs typeface="Arial" panose="020B0604020202020204" pitchFamily="34" charset="0"/>
              </a:rPr>
              <a:t>Two of the key interventions were using lay health navigators to reduce cultural barriers and using academic detailing to convince primary care physicians to not just recommend screening, but to also schedule the colonoscopy for their age eligible patients. </a:t>
            </a:r>
            <a:r>
              <a:rPr lang="en-US" dirty="0"/>
              <a:t>Following the implementation of this intensive statewide</a:t>
            </a:r>
            <a:r>
              <a:rPr lang="en-US" baseline="0" dirty="0"/>
              <a:t> initiative in 2002, </a:t>
            </a:r>
            <a:r>
              <a:rPr lang="en-US" b="1" baseline="0" dirty="0"/>
              <a:t>(Click) </a:t>
            </a:r>
            <a:r>
              <a:rPr lang="en-US" baseline="0" dirty="0"/>
              <a:t>the </a:t>
            </a:r>
            <a:r>
              <a:rPr lang="en-US" dirty="0"/>
              <a:t>colorectal</a:t>
            </a:r>
            <a:r>
              <a:rPr lang="en-US" baseline="0" dirty="0"/>
              <a:t> cancer screening rate rose form </a:t>
            </a:r>
            <a:r>
              <a:rPr lang="en-US" b="1" baseline="0" dirty="0"/>
              <a:t>(Click) </a:t>
            </a:r>
            <a:r>
              <a:rPr lang="en-US" baseline="0" dirty="0"/>
              <a:t>just over one third of the age eligible population </a:t>
            </a:r>
            <a:r>
              <a:rPr lang="en-US" b="1" baseline="0" dirty="0"/>
              <a:t>(Click) </a:t>
            </a:r>
            <a:r>
              <a:rPr lang="en-US" baseline="0" dirty="0"/>
              <a:t>to nearly two thirds in just 7 years and the CRC screening rate </a:t>
            </a:r>
            <a:r>
              <a:rPr lang="en-US" b="1" baseline="0" dirty="0"/>
              <a:t>(Click) </a:t>
            </a:r>
            <a:r>
              <a:rPr lang="en-US" baseline="0" dirty="0"/>
              <a:t>continues to raise. Research has consistently shown that increased CRC screening reduces both the colorectal cancer incidence and mortality rates.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4F027F69-4A48-4D5C-B737-B16C92080AFB}" type="slidenum">
              <a:rPr lang="en-US" smtClean="0"/>
              <a:t>32</a:t>
            </a:fld>
            <a:endParaRPr lang="en-US"/>
          </a:p>
        </p:txBody>
      </p:sp>
    </p:spTree>
    <p:extLst>
      <p:ext uri="{BB962C8B-B14F-4D97-AF65-F5344CB8AC3E}">
        <p14:creationId xmlns:p14="http://schemas.microsoft.com/office/powerpoint/2010/main" val="47393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70000" y="3260725"/>
            <a:ext cx="5321300" cy="2200275"/>
          </a:xfrm>
          <a:prstGeom prst="rect">
            <a:avLst/>
          </a:prstGeom>
        </p:spPr>
        <p:txBody>
          <a:bodyPr/>
          <a:lstStyle>
            <a:lvl1pPr>
              <a:defRPr baseline="0"/>
            </a:lvl1pPr>
          </a:lstStyle>
          <a:p>
            <a:r>
              <a:rPr lang="en-US" dirty="0"/>
              <a:t>SUBHEAD 1</a:t>
            </a:r>
            <a:br>
              <a:rPr lang="en-US" dirty="0"/>
            </a:br>
            <a:r>
              <a:rPr lang="en-US" dirty="0"/>
              <a:t>SUBHEAD 2</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0700" y="-139700"/>
            <a:ext cx="6724155" cy="7783330"/>
          </a:xfrm>
          <a:prstGeom prst="rect">
            <a:avLst/>
          </a:prstGeom>
        </p:spPr>
      </p:pic>
    </p:spTree>
    <p:extLst>
      <p:ext uri="{BB962C8B-B14F-4D97-AF65-F5344CB8AC3E}">
        <p14:creationId xmlns:p14="http://schemas.microsoft.com/office/powerpoint/2010/main" val="133289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a:t>Click to edit Master title style</a:t>
            </a:r>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FAEF3793-88E9-4A13-8B5B-937B0D9BBA56}" type="datetimeFigureOut">
              <a:rPr lang="en-US" altLang="en-US">
                <a:solidFill>
                  <a:srgbClr val="4584D3"/>
                </a:solidFill>
              </a:rPr>
              <a:pPr>
                <a:defRPr/>
              </a:pPr>
              <a:t>5/28/2020</a:t>
            </a:fld>
            <a:endParaRPr lang="en-US" altLang="en-US">
              <a:solidFill>
                <a:srgbClr val="4584D3"/>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584D3"/>
              </a:solidFill>
            </a:endParaRPr>
          </a:p>
        </p:txBody>
      </p:sp>
      <p:sp>
        <p:nvSpPr>
          <p:cNvPr id="7" name="Slide Number Placeholder 22"/>
          <p:cNvSpPr>
            <a:spLocks noGrp="1"/>
          </p:cNvSpPr>
          <p:nvPr>
            <p:ph type="sldNum" sz="quarter" idx="12"/>
          </p:nvPr>
        </p:nvSpPr>
        <p:spPr/>
        <p:txBody>
          <a:bodyPr/>
          <a:lstStyle>
            <a:lvl1pPr>
              <a:defRPr/>
            </a:lvl1pPr>
          </a:lstStyle>
          <a:p>
            <a:pPr>
              <a:defRPr/>
            </a:pPr>
            <a:fld id="{118BE65B-7761-4268-9591-8350B1AE5F36}" type="slidenum">
              <a:rPr lang="en-US" altLang="en-US"/>
              <a:pPr>
                <a:defRPr/>
              </a:pPr>
              <a:t>‹#›</a:t>
            </a:fld>
            <a:endParaRPr lang="en-US" altLang="en-US"/>
          </a:p>
        </p:txBody>
      </p:sp>
    </p:spTree>
    <p:extLst>
      <p:ext uri="{BB962C8B-B14F-4D97-AF65-F5344CB8AC3E}">
        <p14:creationId xmlns:p14="http://schemas.microsoft.com/office/powerpoint/2010/main" val="1995197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80AF7E2D-6075-4E8F-AAEB-028FA33EDDC5}" type="datetimeFigureOut">
              <a:rPr lang="en-US" altLang="en-US">
                <a:solidFill>
                  <a:srgbClr val="4584D3"/>
                </a:solidFill>
              </a:rPr>
              <a:pPr>
                <a:defRPr/>
              </a:pPr>
              <a:t>5/28/2020</a:t>
            </a:fld>
            <a:endParaRPr lang="en-US" altLang="en-US">
              <a:solidFill>
                <a:srgbClr val="4584D3"/>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584D3"/>
              </a:solidFill>
            </a:endParaRPr>
          </a:p>
        </p:txBody>
      </p:sp>
      <p:sp>
        <p:nvSpPr>
          <p:cNvPr id="7" name="Slide Number Placeholder 22"/>
          <p:cNvSpPr>
            <a:spLocks noGrp="1"/>
          </p:cNvSpPr>
          <p:nvPr>
            <p:ph type="sldNum" sz="quarter" idx="12"/>
          </p:nvPr>
        </p:nvSpPr>
        <p:spPr/>
        <p:txBody>
          <a:bodyPr/>
          <a:lstStyle>
            <a:lvl1pPr>
              <a:defRPr/>
            </a:lvl1pPr>
          </a:lstStyle>
          <a:p>
            <a:pPr>
              <a:defRPr/>
            </a:pPr>
            <a:fld id="{6620E687-DD9A-4E39-8449-3C1E7F8293D9}" type="slidenum">
              <a:rPr lang="en-US" altLang="en-US"/>
              <a:pPr>
                <a:defRPr/>
              </a:pPr>
              <a:t>‹#›</a:t>
            </a:fld>
            <a:endParaRPr lang="en-US" altLang="en-US"/>
          </a:p>
        </p:txBody>
      </p:sp>
    </p:spTree>
    <p:extLst>
      <p:ext uri="{BB962C8B-B14F-4D97-AF65-F5344CB8AC3E}">
        <p14:creationId xmlns:p14="http://schemas.microsoft.com/office/powerpoint/2010/main" val="582915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C410DDDC-421B-49FE-A8DB-56830D979321}" type="datetimeFigureOut">
              <a:rPr lang="en-US" altLang="en-US">
                <a:solidFill>
                  <a:srgbClr val="4584D3"/>
                </a:solidFill>
              </a:rPr>
              <a:pPr>
                <a:defRPr/>
              </a:pPr>
              <a:t>5/28/2020</a:t>
            </a:fld>
            <a:endParaRPr lang="en-US" altLang="en-US">
              <a:solidFill>
                <a:srgbClr val="4584D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584D3"/>
              </a:solidFill>
            </a:endParaRPr>
          </a:p>
        </p:txBody>
      </p:sp>
      <p:sp>
        <p:nvSpPr>
          <p:cNvPr id="6" name="Slide Number Placeholder 22"/>
          <p:cNvSpPr>
            <a:spLocks noGrp="1"/>
          </p:cNvSpPr>
          <p:nvPr>
            <p:ph type="sldNum" sz="quarter" idx="12"/>
          </p:nvPr>
        </p:nvSpPr>
        <p:spPr/>
        <p:txBody>
          <a:bodyPr/>
          <a:lstStyle>
            <a:lvl1pPr>
              <a:defRPr/>
            </a:lvl1pPr>
          </a:lstStyle>
          <a:p>
            <a:pPr>
              <a:defRPr/>
            </a:pPr>
            <a:fld id="{63C119E4-69AE-4FAF-BA20-648F00613148}" type="slidenum">
              <a:rPr lang="en-US" altLang="en-US"/>
              <a:pPr>
                <a:defRPr/>
              </a:pPr>
              <a:t>‹#›</a:t>
            </a:fld>
            <a:endParaRPr lang="en-US" altLang="en-US"/>
          </a:p>
        </p:txBody>
      </p:sp>
    </p:spTree>
    <p:extLst>
      <p:ext uri="{BB962C8B-B14F-4D97-AF65-F5344CB8AC3E}">
        <p14:creationId xmlns:p14="http://schemas.microsoft.com/office/powerpoint/2010/main" val="689813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FCC53269-7F89-4D30-9BDF-739C67676EBC}" type="datetimeFigureOut">
              <a:rPr lang="en-US" altLang="en-US">
                <a:solidFill>
                  <a:srgbClr val="4584D3"/>
                </a:solidFill>
              </a:rPr>
              <a:pPr>
                <a:defRPr/>
              </a:pPr>
              <a:t>5/28/2020</a:t>
            </a:fld>
            <a:endParaRPr lang="en-US" altLang="en-US">
              <a:solidFill>
                <a:srgbClr val="4584D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584D3"/>
              </a:solidFill>
            </a:endParaRPr>
          </a:p>
        </p:txBody>
      </p:sp>
      <p:sp>
        <p:nvSpPr>
          <p:cNvPr id="6" name="Slide Number Placeholder 22"/>
          <p:cNvSpPr>
            <a:spLocks noGrp="1"/>
          </p:cNvSpPr>
          <p:nvPr>
            <p:ph type="sldNum" sz="quarter" idx="12"/>
          </p:nvPr>
        </p:nvSpPr>
        <p:spPr/>
        <p:txBody>
          <a:bodyPr/>
          <a:lstStyle>
            <a:lvl1pPr>
              <a:defRPr/>
            </a:lvl1pPr>
          </a:lstStyle>
          <a:p>
            <a:pPr>
              <a:defRPr/>
            </a:pPr>
            <a:fld id="{EC345412-CAE1-423A-804D-2A1CA4EFBC6F}" type="slidenum">
              <a:rPr lang="en-US" altLang="en-US"/>
              <a:pPr>
                <a:defRPr/>
              </a:pPr>
              <a:t>‹#›</a:t>
            </a:fld>
            <a:endParaRPr lang="en-US" altLang="en-US"/>
          </a:p>
        </p:txBody>
      </p:sp>
    </p:spTree>
    <p:extLst>
      <p:ext uri="{BB962C8B-B14F-4D97-AF65-F5344CB8AC3E}">
        <p14:creationId xmlns:p14="http://schemas.microsoft.com/office/powerpoint/2010/main" val="2231960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4000" y="2459038"/>
            <a:ext cx="9144000" cy="1655762"/>
          </a:xfr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itle Placeholder 1"/>
          <p:cNvSpPr>
            <a:spLocks noGrp="1"/>
          </p:cNvSpPr>
          <p:nvPr>
            <p:ph type="title"/>
          </p:nvPr>
        </p:nvSpPr>
        <p:spPr>
          <a:xfrm>
            <a:off x="533400" y="310429"/>
            <a:ext cx="10515600" cy="642071"/>
          </a:xfrm>
          <a:prstGeom prst="rect">
            <a:avLst/>
          </a:prstGeom>
        </p:spPr>
        <p:txBody>
          <a:bodyPr vert="horz" lIns="91440" tIns="45720" rIns="91440" bIns="45720" rtlCol="0" anchor="ctr">
            <a:normAutofit/>
          </a:body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1551596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78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p:cNvSpPr>
            <a:spLocks noGrp="1"/>
          </p:cNvSpPr>
          <p:nvPr>
            <p:ph type="title"/>
          </p:nvPr>
        </p:nvSpPr>
        <p:spPr>
          <a:xfrm>
            <a:off x="533400" y="310429"/>
            <a:ext cx="10515600" cy="642071"/>
          </a:xfrm>
          <a:prstGeom prst="rect">
            <a:avLst/>
          </a:prstGeom>
        </p:spPr>
        <p:txBody>
          <a:bodyPr vert="horz" lIns="91440" tIns="45720" rIns="91440" bIns="45720" rtlCol="0" anchor="ctr">
            <a:normAutofit/>
          </a:body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793626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654969"/>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54969"/>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1"/>
          <p:cNvSpPr>
            <a:spLocks noGrp="1"/>
          </p:cNvSpPr>
          <p:nvPr>
            <p:ph type="title"/>
          </p:nvPr>
        </p:nvSpPr>
        <p:spPr>
          <a:xfrm>
            <a:off x="533400" y="310429"/>
            <a:ext cx="10515600" cy="642071"/>
          </a:xfrm>
          <a:prstGeom prst="rect">
            <a:avLst/>
          </a:prstGeom>
        </p:spPr>
        <p:txBody>
          <a:bodyPr vert="horz" lIns="91440" tIns="45720" rIns="91440" bIns="45720" rtlCol="0" anchor="ctr">
            <a:normAutofit/>
          </a:body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55029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6688" y="157480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574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itle Placeholder 1"/>
          <p:cNvSpPr>
            <a:spLocks noGrp="1"/>
          </p:cNvSpPr>
          <p:nvPr>
            <p:ph type="title"/>
          </p:nvPr>
        </p:nvSpPr>
        <p:spPr>
          <a:xfrm>
            <a:off x="533400" y="310429"/>
            <a:ext cx="10515600" cy="642071"/>
          </a:xfrm>
          <a:prstGeom prst="rect">
            <a:avLst/>
          </a:prstGeom>
        </p:spPr>
        <p:txBody>
          <a:bodyPr vert="horz" lIns="91440" tIns="45720" rIns="91440" bIns="45720" rtlCol="0" anchor="ctr">
            <a:normAutofit/>
          </a:body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755874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Rectangle 7"/>
          <p:cNvSpPr/>
          <p:nvPr userDrawn="1"/>
        </p:nvSpPr>
        <p:spPr>
          <a:xfrm>
            <a:off x="0" y="-241300"/>
            <a:ext cx="12382500" cy="7099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7670800" y="3416300"/>
            <a:ext cx="4508500" cy="3441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Picture Placeholder 2"/>
          <p:cNvSpPr>
            <a:spLocks noGrp="1"/>
          </p:cNvSpPr>
          <p:nvPr>
            <p:ph type="pic" idx="10"/>
          </p:nvPr>
        </p:nvSpPr>
        <p:spPr>
          <a:xfrm>
            <a:off x="7670800" y="-241300"/>
            <a:ext cx="45212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Title Placeholder 1"/>
          <p:cNvSpPr>
            <a:spLocks noGrp="1"/>
          </p:cNvSpPr>
          <p:nvPr>
            <p:ph type="title"/>
          </p:nvPr>
        </p:nvSpPr>
        <p:spPr>
          <a:xfrm>
            <a:off x="533400" y="310429"/>
            <a:ext cx="10515600" cy="642071"/>
          </a:xfrm>
          <a:prstGeom prst="rect">
            <a:avLst/>
          </a:prstGeom>
        </p:spPr>
        <p:txBody>
          <a:bodyPr vert="horz" lIns="91440" tIns="45720" rIns="91440" bIns="45720" rtlCol="0" anchor="ctr">
            <a:normAutofit/>
          </a:bodyPr>
          <a:lstStyle/>
          <a:p>
            <a:r>
              <a:rPr lang="en-US" dirty="0"/>
              <a:t>CLICK TO EDIT </a:t>
            </a:r>
            <a:br>
              <a:rPr lang="en-US" dirty="0"/>
            </a:br>
            <a:r>
              <a:rPr lang="en-US" dirty="0"/>
              <a:t>MASTER TITLE STYLE</a:t>
            </a:r>
          </a:p>
        </p:txBody>
      </p:sp>
      <p:sp>
        <p:nvSpPr>
          <p:cNvPr id="4" name="Text Placeholder 3"/>
          <p:cNvSpPr>
            <a:spLocks noGrp="1"/>
          </p:cNvSpPr>
          <p:nvPr>
            <p:ph type="body" sz="half" idx="2"/>
          </p:nvPr>
        </p:nvSpPr>
        <p:spPr>
          <a:xfrm>
            <a:off x="687388" y="1772443"/>
            <a:ext cx="6602412"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186657"/>
            <a:ext cx="1822261" cy="574505"/>
          </a:xfrm>
          <a:prstGeom prst="rect">
            <a:avLst/>
          </a:prstGeom>
        </p:spPr>
      </p:pic>
    </p:spTree>
    <p:extLst>
      <p:ext uri="{BB962C8B-B14F-4D97-AF65-F5344CB8AC3E}">
        <p14:creationId xmlns:p14="http://schemas.microsoft.com/office/powerpoint/2010/main" val="1625016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2"/>
          <p:cNvSpPr/>
          <p:nvPr/>
        </p:nvSpPr>
        <p:spPr>
          <a:xfrm rot="16200000">
            <a:off x="6049973" y="-6049962"/>
            <a:ext cx="92075" cy="12192000"/>
          </a:xfrm>
          <a:prstGeom prst="rect">
            <a:avLst/>
          </a:prstGeom>
          <a:solidFill>
            <a:srgbClr val="0052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892">
              <a:defRPr/>
            </a:pPr>
            <a:endParaRPr sz="1350">
              <a:solidFill>
                <a:srgbClr val="005294"/>
              </a:solidFill>
            </a:endParaRPr>
          </a:p>
        </p:txBody>
      </p:sp>
      <p:sp>
        <p:nvSpPr>
          <p:cNvPr id="5" name="Rectangle 4"/>
          <p:cNvSpPr/>
          <p:nvPr userDrawn="1"/>
        </p:nvSpPr>
        <p:spPr>
          <a:xfrm rot="16200000">
            <a:off x="6050756" y="-5958681"/>
            <a:ext cx="90488" cy="1219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892">
              <a:defRPr/>
            </a:pPr>
            <a:endParaRPr sz="1350">
              <a:solidFill>
                <a:srgbClr val="005294"/>
              </a:solidFill>
            </a:endParaRPr>
          </a:p>
        </p:txBody>
      </p:sp>
      <p:sp>
        <p:nvSpPr>
          <p:cNvPr id="4" name="Title 3"/>
          <p:cNvSpPr>
            <a:spLocks noGrp="1"/>
          </p:cNvSpPr>
          <p:nvPr>
            <p:ph type="title"/>
          </p:nvPr>
        </p:nvSpPr>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1940033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241300"/>
            <a:ext cx="12382500" cy="7099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hasCustomPrompt="1"/>
          </p:nvPr>
        </p:nvSpPr>
        <p:spPr>
          <a:xfrm>
            <a:off x="1270000" y="3146425"/>
            <a:ext cx="5321300" cy="2200275"/>
          </a:xfrm>
          <a:prstGeom prst="rect">
            <a:avLst/>
          </a:prstGeom>
        </p:spPr>
        <p:txBody>
          <a:bodyPr/>
          <a:lstStyle>
            <a:lvl1pPr>
              <a:defRPr baseline="0">
                <a:solidFill>
                  <a:schemeClr val="accent3"/>
                </a:solidFill>
              </a:defRPr>
            </a:lvl1pPr>
          </a:lstStyle>
          <a:p>
            <a:r>
              <a:rPr lang="en-US" dirty="0"/>
              <a:t>SUBHEAD 1</a:t>
            </a:r>
            <a:br>
              <a:rPr lang="en-US" dirty="0"/>
            </a:br>
            <a:r>
              <a:rPr lang="en-US" dirty="0"/>
              <a:t>SUBHEAD 2</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02441" y="-266700"/>
            <a:ext cx="6460672" cy="778333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8922" y="1268792"/>
            <a:ext cx="4472805" cy="1410145"/>
          </a:xfrm>
          <a:prstGeom prst="rect">
            <a:avLst/>
          </a:prstGeom>
        </p:spPr>
      </p:pic>
    </p:spTree>
    <p:extLst>
      <p:ext uri="{BB962C8B-B14F-4D97-AF65-F5344CB8AC3E}">
        <p14:creationId xmlns:p14="http://schemas.microsoft.com/office/powerpoint/2010/main" val="1103399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564C0-664D-46A8-B496-E7EC375228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E2647E-D154-4D47-9F3B-12866382F7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12633C-C11B-4515-B29B-C3B4C0B71D2D}"/>
              </a:ext>
            </a:extLst>
          </p:cNvPr>
          <p:cNvSpPr>
            <a:spLocks noGrp="1"/>
          </p:cNvSpPr>
          <p:nvPr>
            <p:ph type="dt" sz="half" idx="10"/>
          </p:nvPr>
        </p:nvSpPr>
        <p:spPr/>
        <p:txBody>
          <a:bodyPr/>
          <a:lstStyle/>
          <a:p>
            <a:fld id="{4F7C7240-9624-4A65-95BB-7F5C60284DA9}" type="datetimeFigureOut">
              <a:rPr lang="en-US" smtClean="0"/>
              <a:t>5/28/2020</a:t>
            </a:fld>
            <a:endParaRPr lang="en-US"/>
          </a:p>
        </p:txBody>
      </p:sp>
      <p:sp>
        <p:nvSpPr>
          <p:cNvPr id="5" name="Footer Placeholder 4">
            <a:extLst>
              <a:ext uri="{FF2B5EF4-FFF2-40B4-BE49-F238E27FC236}">
                <a16:creationId xmlns:a16="http://schemas.microsoft.com/office/drawing/2014/main" id="{73859F02-12A4-40B9-AB37-DE592F5B87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619EF-2836-4F58-A2AC-23759ACE3A42}"/>
              </a:ext>
            </a:extLst>
          </p:cNvPr>
          <p:cNvSpPr>
            <a:spLocks noGrp="1"/>
          </p:cNvSpPr>
          <p:nvPr>
            <p:ph type="sldNum" sz="quarter" idx="12"/>
          </p:nvPr>
        </p:nvSpPr>
        <p:spPr/>
        <p:txBody>
          <a:bodyPr/>
          <a:lstStyle/>
          <a:p>
            <a:fld id="{B00F1E71-217A-420A-8A40-FF81007F4EF6}" type="slidenum">
              <a:rPr lang="en-US" smtClean="0"/>
              <a:t>‹#›</a:t>
            </a:fld>
            <a:endParaRPr lang="en-US"/>
          </a:p>
        </p:txBody>
      </p:sp>
    </p:spTree>
    <p:extLst>
      <p:ext uri="{BB962C8B-B14F-4D97-AF65-F5344CB8AC3E}">
        <p14:creationId xmlns:p14="http://schemas.microsoft.com/office/powerpoint/2010/main" val="387551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7ABC9-B406-433F-98DE-9370E2C4FE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ED50A3-C7B4-4F3F-8A67-D52832ECCE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8C6642-9D42-43E0-9CF6-5F6FF7CAD1B9}"/>
              </a:ext>
            </a:extLst>
          </p:cNvPr>
          <p:cNvSpPr>
            <a:spLocks noGrp="1"/>
          </p:cNvSpPr>
          <p:nvPr>
            <p:ph type="dt" sz="half" idx="10"/>
          </p:nvPr>
        </p:nvSpPr>
        <p:spPr/>
        <p:txBody>
          <a:bodyPr/>
          <a:lstStyle/>
          <a:p>
            <a:fld id="{4F7C7240-9624-4A65-95BB-7F5C60284DA9}" type="datetimeFigureOut">
              <a:rPr lang="en-US" smtClean="0"/>
              <a:t>5/28/2020</a:t>
            </a:fld>
            <a:endParaRPr lang="en-US"/>
          </a:p>
        </p:txBody>
      </p:sp>
      <p:sp>
        <p:nvSpPr>
          <p:cNvPr id="5" name="Footer Placeholder 4">
            <a:extLst>
              <a:ext uri="{FF2B5EF4-FFF2-40B4-BE49-F238E27FC236}">
                <a16:creationId xmlns:a16="http://schemas.microsoft.com/office/drawing/2014/main" id="{C7F1B8F1-EFAC-4C88-830F-DEDC24B70E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AB752B-BE88-4E20-BF14-80493ED352E5}"/>
              </a:ext>
            </a:extLst>
          </p:cNvPr>
          <p:cNvSpPr>
            <a:spLocks noGrp="1"/>
          </p:cNvSpPr>
          <p:nvPr>
            <p:ph type="sldNum" sz="quarter" idx="12"/>
          </p:nvPr>
        </p:nvSpPr>
        <p:spPr/>
        <p:txBody>
          <a:bodyPr/>
          <a:lstStyle/>
          <a:p>
            <a:fld id="{B00F1E71-217A-420A-8A40-FF81007F4EF6}" type="slidenum">
              <a:rPr lang="en-US" smtClean="0"/>
              <a:t>‹#›</a:t>
            </a:fld>
            <a:endParaRPr lang="en-US"/>
          </a:p>
        </p:txBody>
      </p:sp>
    </p:spTree>
    <p:extLst>
      <p:ext uri="{BB962C8B-B14F-4D97-AF65-F5344CB8AC3E}">
        <p14:creationId xmlns:p14="http://schemas.microsoft.com/office/powerpoint/2010/main" val="837874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30CBC-1D30-4B2D-ADC1-7EB25D7518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988631-1CC2-4E10-AED0-FE3F9D1AB7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469679-7E49-45D3-9A9C-289868E85182}"/>
              </a:ext>
            </a:extLst>
          </p:cNvPr>
          <p:cNvSpPr>
            <a:spLocks noGrp="1"/>
          </p:cNvSpPr>
          <p:nvPr>
            <p:ph type="dt" sz="half" idx="10"/>
          </p:nvPr>
        </p:nvSpPr>
        <p:spPr/>
        <p:txBody>
          <a:bodyPr/>
          <a:lstStyle/>
          <a:p>
            <a:fld id="{4F7C7240-9624-4A65-95BB-7F5C60284DA9}" type="datetimeFigureOut">
              <a:rPr lang="en-US" smtClean="0"/>
              <a:t>5/28/2020</a:t>
            </a:fld>
            <a:endParaRPr lang="en-US"/>
          </a:p>
        </p:txBody>
      </p:sp>
      <p:sp>
        <p:nvSpPr>
          <p:cNvPr id="5" name="Footer Placeholder 4">
            <a:extLst>
              <a:ext uri="{FF2B5EF4-FFF2-40B4-BE49-F238E27FC236}">
                <a16:creationId xmlns:a16="http://schemas.microsoft.com/office/drawing/2014/main" id="{E8AF2555-AB45-4B6E-96E2-3AE5553B61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843489-7784-4AF2-BA21-8BEB937E9848}"/>
              </a:ext>
            </a:extLst>
          </p:cNvPr>
          <p:cNvSpPr>
            <a:spLocks noGrp="1"/>
          </p:cNvSpPr>
          <p:nvPr>
            <p:ph type="sldNum" sz="quarter" idx="12"/>
          </p:nvPr>
        </p:nvSpPr>
        <p:spPr/>
        <p:txBody>
          <a:bodyPr/>
          <a:lstStyle/>
          <a:p>
            <a:fld id="{B00F1E71-217A-420A-8A40-FF81007F4EF6}" type="slidenum">
              <a:rPr lang="en-US" smtClean="0"/>
              <a:t>‹#›</a:t>
            </a:fld>
            <a:endParaRPr lang="en-US"/>
          </a:p>
        </p:txBody>
      </p:sp>
    </p:spTree>
    <p:extLst>
      <p:ext uri="{BB962C8B-B14F-4D97-AF65-F5344CB8AC3E}">
        <p14:creationId xmlns:p14="http://schemas.microsoft.com/office/powerpoint/2010/main" val="26707592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65A46-BA58-487C-BABD-962C7276BD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3CB900-6ABC-4B2F-86A3-12DF799B8E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4DACDE-AC82-455C-A28B-CC7E83515E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65C8C5-BE6C-4600-B4DD-DA6B5BE638EB}"/>
              </a:ext>
            </a:extLst>
          </p:cNvPr>
          <p:cNvSpPr>
            <a:spLocks noGrp="1"/>
          </p:cNvSpPr>
          <p:nvPr>
            <p:ph type="dt" sz="half" idx="10"/>
          </p:nvPr>
        </p:nvSpPr>
        <p:spPr/>
        <p:txBody>
          <a:bodyPr/>
          <a:lstStyle/>
          <a:p>
            <a:fld id="{4F7C7240-9624-4A65-95BB-7F5C60284DA9}" type="datetimeFigureOut">
              <a:rPr lang="en-US" smtClean="0"/>
              <a:t>5/28/2020</a:t>
            </a:fld>
            <a:endParaRPr lang="en-US"/>
          </a:p>
        </p:txBody>
      </p:sp>
      <p:sp>
        <p:nvSpPr>
          <p:cNvPr id="6" name="Footer Placeholder 5">
            <a:extLst>
              <a:ext uri="{FF2B5EF4-FFF2-40B4-BE49-F238E27FC236}">
                <a16:creationId xmlns:a16="http://schemas.microsoft.com/office/drawing/2014/main" id="{E633E351-5712-4DB7-BFF5-8F1CFFE223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188013-93C2-4939-87EA-4AD644A56E7E}"/>
              </a:ext>
            </a:extLst>
          </p:cNvPr>
          <p:cNvSpPr>
            <a:spLocks noGrp="1"/>
          </p:cNvSpPr>
          <p:nvPr>
            <p:ph type="sldNum" sz="quarter" idx="12"/>
          </p:nvPr>
        </p:nvSpPr>
        <p:spPr/>
        <p:txBody>
          <a:bodyPr/>
          <a:lstStyle/>
          <a:p>
            <a:fld id="{B00F1E71-217A-420A-8A40-FF81007F4EF6}" type="slidenum">
              <a:rPr lang="en-US" smtClean="0"/>
              <a:t>‹#›</a:t>
            </a:fld>
            <a:endParaRPr lang="en-US"/>
          </a:p>
        </p:txBody>
      </p:sp>
    </p:spTree>
    <p:extLst>
      <p:ext uri="{BB962C8B-B14F-4D97-AF65-F5344CB8AC3E}">
        <p14:creationId xmlns:p14="http://schemas.microsoft.com/office/powerpoint/2010/main" val="3224301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56A94-77B4-4109-AA64-16D3170EE8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541E5D-A3A1-4F16-A08A-EBC24A89CD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759A36-F087-40D6-87E0-3013D396E0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E20E77-D386-4FAE-A3F8-0F4484B8FA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D84D8C-B195-4199-A4A0-464E84F2B0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FAF120-75F6-458D-969B-BA5B1DEF9E24}"/>
              </a:ext>
            </a:extLst>
          </p:cNvPr>
          <p:cNvSpPr>
            <a:spLocks noGrp="1"/>
          </p:cNvSpPr>
          <p:nvPr>
            <p:ph type="dt" sz="half" idx="10"/>
          </p:nvPr>
        </p:nvSpPr>
        <p:spPr/>
        <p:txBody>
          <a:bodyPr/>
          <a:lstStyle/>
          <a:p>
            <a:fld id="{4F7C7240-9624-4A65-95BB-7F5C60284DA9}" type="datetimeFigureOut">
              <a:rPr lang="en-US" smtClean="0"/>
              <a:t>5/28/2020</a:t>
            </a:fld>
            <a:endParaRPr lang="en-US"/>
          </a:p>
        </p:txBody>
      </p:sp>
      <p:sp>
        <p:nvSpPr>
          <p:cNvPr id="8" name="Footer Placeholder 7">
            <a:extLst>
              <a:ext uri="{FF2B5EF4-FFF2-40B4-BE49-F238E27FC236}">
                <a16:creationId xmlns:a16="http://schemas.microsoft.com/office/drawing/2014/main" id="{5D8DBBBF-75CC-4A8E-9E91-60723FB2A0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4A8517-BC9B-4DF5-B416-7DF92828BBC3}"/>
              </a:ext>
            </a:extLst>
          </p:cNvPr>
          <p:cNvSpPr>
            <a:spLocks noGrp="1"/>
          </p:cNvSpPr>
          <p:nvPr>
            <p:ph type="sldNum" sz="quarter" idx="12"/>
          </p:nvPr>
        </p:nvSpPr>
        <p:spPr/>
        <p:txBody>
          <a:bodyPr/>
          <a:lstStyle/>
          <a:p>
            <a:fld id="{B00F1E71-217A-420A-8A40-FF81007F4EF6}" type="slidenum">
              <a:rPr lang="en-US" smtClean="0"/>
              <a:t>‹#›</a:t>
            </a:fld>
            <a:endParaRPr lang="en-US"/>
          </a:p>
        </p:txBody>
      </p:sp>
    </p:spTree>
    <p:extLst>
      <p:ext uri="{BB962C8B-B14F-4D97-AF65-F5344CB8AC3E}">
        <p14:creationId xmlns:p14="http://schemas.microsoft.com/office/powerpoint/2010/main" val="2038252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EB212-4697-4DC0-81D0-3E419B3B5F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D1D075-7429-4421-B4E3-EFD27E86C5B4}"/>
              </a:ext>
            </a:extLst>
          </p:cNvPr>
          <p:cNvSpPr>
            <a:spLocks noGrp="1"/>
          </p:cNvSpPr>
          <p:nvPr>
            <p:ph type="dt" sz="half" idx="10"/>
          </p:nvPr>
        </p:nvSpPr>
        <p:spPr/>
        <p:txBody>
          <a:bodyPr/>
          <a:lstStyle/>
          <a:p>
            <a:fld id="{4F7C7240-9624-4A65-95BB-7F5C60284DA9}" type="datetimeFigureOut">
              <a:rPr lang="en-US" smtClean="0"/>
              <a:t>5/28/2020</a:t>
            </a:fld>
            <a:endParaRPr lang="en-US"/>
          </a:p>
        </p:txBody>
      </p:sp>
      <p:sp>
        <p:nvSpPr>
          <p:cNvPr id="4" name="Footer Placeholder 3">
            <a:extLst>
              <a:ext uri="{FF2B5EF4-FFF2-40B4-BE49-F238E27FC236}">
                <a16:creationId xmlns:a16="http://schemas.microsoft.com/office/drawing/2014/main" id="{6A9E512A-4766-45D1-B527-3BC18BCBE4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C40865-2E6C-4838-A248-28A6D6A70B7F}"/>
              </a:ext>
            </a:extLst>
          </p:cNvPr>
          <p:cNvSpPr>
            <a:spLocks noGrp="1"/>
          </p:cNvSpPr>
          <p:nvPr>
            <p:ph type="sldNum" sz="quarter" idx="12"/>
          </p:nvPr>
        </p:nvSpPr>
        <p:spPr/>
        <p:txBody>
          <a:bodyPr/>
          <a:lstStyle/>
          <a:p>
            <a:fld id="{B00F1E71-217A-420A-8A40-FF81007F4EF6}" type="slidenum">
              <a:rPr lang="en-US" smtClean="0"/>
              <a:t>‹#›</a:t>
            </a:fld>
            <a:endParaRPr lang="en-US"/>
          </a:p>
        </p:txBody>
      </p:sp>
    </p:spTree>
    <p:extLst>
      <p:ext uri="{BB962C8B-B14F-4D97-AF65-F5344CB8AC3E}">
        <p14:creationId xmlns:p14="http://schemas.microsoft.com/office/powerpoint/2010/main" val="2311450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855059-169C-4841-BA73-3808CE4CCCB4}"/>
              </a:ext>
            </a:extLst>
          </p:cNvPr>
          <p:cNvSpPr>
            <a:spLocks noGrp="1"/>
          </p:cNvSpPr>
          <p:nvPr>
            <p:ph type="dt" sz="half" idx="10"/>
          </p:nvPr>
        </p:nvSpPr>
        <p:spPr/>
        <p:txBody>
          <a:bodyPr/>
          <a:lstStyle/>
          <a:p>
            <a:fld id="{4F7C7240-9624-4A65-95BB-7F5C60284DA9}" type="datetimeFigureOut">
              <a:rPr lang="en-US" smtClean="0"/>
              <a:t>5/28/2020</a:t>
            </a:fld>
            <a:endParaRPr lang="en-US"/>
          </a:p>
        </p:txBody>
      </p:sp>
      <p:sp>
        <p:nvSpPr>
          <p:cNvPr id="3" name="Footer Placeholder 2">
            <a:extLst>
              <a:ext uri="{FF2B5EF4-FFF2-40B4-BE49-F238E27FC236}">
                <a16:creationId xmlns:a16="http://schemas.microsoft.com/office/drawing/2014/main" id="{5E2DE26A-AB27-49E7-AA52-743774677D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7900A9-2574-4F23-A12B-75AD91E99877}"/>
              </a:ext>
            </a:extLst>
          </p:cNvPr>
          <p:cNvSpPr>
            <a:spLocks noGrp="1"/>
          </p:cNvSpPr>
          <p:nvPr>
            <p:ph type="sldNum" sz="quarter" idx="12"/>
          </p:nvPr>
        </p:nvSpPr>
        <p:spPr/>
        <p:txBody>
          <a:bodyPr/>
          <a:lstStyle/>
          <a:p>
            <a:fld id="{B00F1E71-217A-420A-8A40-FF81007F4EF6}" type="slidenum">
              <a:rPr lang="en-US" smtClean="0"/>
              <a:t>‹#›</a:t>
            </a:fld>
            <a:endParaRPr lang="en-US"/>
          </a:p>
        </p:txBody>
      </p:sp>
    </p:spTree>
    <p:extLst>
      <p:ext uri="{BB962C8B-B14F-4D97-AF65-F5344CB8AC3E}">
        <p14:creationId xmlns:p14="http://schemas.microsoft.com/office/powerpoint/2010/main" val="33098581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9A59A-5DAE-43A9-A9E3-C7633A0EE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EC9DCC-4774-4C20-8ABE-865DAEE97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EBC268-618C-4851-BA03-F2CE16D0C4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AA6892-5A8D-4EC6-B76C-425EA293B9D2}"/>
              </a:ext>
            </a:extLst>
          </p:cNvPr>
          <p:cNvSpPr>
            <a:spLocks noGrp="1"/>
          </p:cNvSpPr>
          <p:nvPr>
            <p:ph type="dt" sz="half" idx="10"/>
          </p:nvPr>
        </p:nvSpPr>
        <p:spPr/>
        <p:txBody>
          <a:bodyPr/>
          <a:lstStyle/>
          <a:p>
            <a:fld id="{4F7C7240-9624-4A65-95BB-7F5C60284DA9}" type="datetimeFigureOut">
              <a:rPr lang="en-US" smtClean="0"/>
              <a:t>5/28/2020</a:t>
            </a:fld>
            <a:endParaRPr lang="en-US"/>
          </a:p>
        </p:txBody>
      </p:sp>
      <p:sp>
        <p:nvSpPr>
          <p:cNvPr id="6" name="Footer Placeholder 5">
            <a:extLst>
              <a:ext uri="{FF2B5EF4-FFF2-40B4-BE49-F238E27FC236}">
                <a16:creationId xmlns:a16="http://schemas.microsoft.com/office/drawing/2014/main" id="{957C0F48-096A-44A4-9979-B5B571BBEB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340FD-09DA-4A3D-9BF4-7C73F81BD5E7}"/>
              </a:ext>
            </a:extLst>
          </p:cNvPr>
          <p:cNvSpPr>
            <a:spLocks noGrp="1"/>
          </p:cNvSpPr>
          <p:nvPr>
            <p:ph type="sldNum" sz="quarter" idx="12"/>
          </p:nvPr>
        </p:nvSpPr>
        <p:spPr/>
        <p:txBody>
          <a:bodyPr/>
          <a:lstStyle/>
          <a:p>
            <a:fld id="{B00F1E71-217A-420A-8A40-FF81007F4EF6}" type="slidenum">
              <a:rPr lang="en-US" smtClean="0"/>
              <a:t>‹#›</a:t>
            </a:fld>
            <a:endParaRPr lang="en-US"/>
          </a:p>
        </p:txBody>
      </p:sp>
    </p:spTree>
    <p:extLst>
      <p:ext uri="{BB962C8B-B14F-4D97-AF65-F5344CB8AC3E}">
        <p14:creationId xmlns:p14="http://schemas.microsoft.com/office/powerpoint/2010/main" val="131327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FAAB9-1C62-4096-AF99-7133BC7D5E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17993D-8195-4606-868C-F57A3F8C5C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0737AB-CFA3-48FE-A764-FB0920252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C8B540-F8DE-4842-9ED0-B70122FD3DDF}"/>
              </a:ext>
            </a:extLst>
          </p:cNvPr>
          <p:cNvSpPr>
            <a:spLocks noGrp="1"/>
          </p:cNvSpPr>
          <p:nvPr>
            <p:ph type="dt" sz="half" idx="10"/>
          </p:nvPr>
        </p:nvSpPr>
        <p:spPr/>
        <p:txBody>
          <a:bodyPr/>
          <a:lstStyle/>
          <a:p>
            <a:fld id="{4F7C7240-9624-4A65-95BB-7F5C60284DA9}" type="datetimeFigureOut">
              <a:rPr lang="en-US" smtClean="0"/>
              <a:t>5/28/2020</a:t>
            </a:fld>
            <a:endParaRPr lang="en-US"/>
          </a:p>
        </p:txBody>
      </p:sp>
      <p:sp>
        <p:nvSpPr>
          <p:cNvPr id="6" name="Footer Placeholder 5">
            <a:extLst>
              <a:ext uri="{FF2B5EF4-FFF2-40B4-BE49-F238E27FC236}">
                <a16:creationId xmlns:a16="http://schemas.microsoft.com/office/drawing/2014/main" id="{5B98391C-379B-4833-9AEF-55D2BC3128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68BB90-20D0-4C45-A248-4CC429A96365}"/>
              </a:ext>
            </a:extLst>
          </p:cNvPr>
          <p:cNvSpPr>
            <a:spLocks noGrp="1"/>
          </p:cNvSpPr>
          <p:nvPr>
            <p:ph type="sldNum" sz="quarter" idx="12"/>
          </p:nvPr>
        </p:nvSpPr>
        <p:spPr/>
        <p:txBody>
          <a:bodyPr/>
          <a:lstStyle/>
          <a:p>
            <a:fld id="{B00F1E71-217A-420A-8A40-FF81007F4EF6}" type="slidenum">
              <a:rPr lang="en-US" smtClean="0"/>
              <a:t>‹#›</a:t>
            </a:fld>
            <a:endParaRPr lang="en-US"/>
          </a:p>
        </p:txBody>
      </p:sp>
    </p:spTree>
    <p:extLst>
      <p:ext uri="{BB962C8B-B14F-4D97-AF65-F5344CB8AC3E}">
        <p14:creationId xmlns:p14="http://schemas.microsoft.com/office/powerpoint/2010/main" val="598815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678E0-84DF-4894-B5FA-C9D17DD573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9DE105-F761-49FA-8838-044E70E5A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B625FF-FF07-411D-B4B9-3810B04B5E25}"/>
              </a:ext>
            </a:extLst>
          </p:cNvPr>
          <p:cNvSpPr>
            <a:spLocks noGrp="1"/>
          </p:cNvSpPr>
          <p:nvPr>
            <p:ph type="dt" sz="half" idx="10"/>
          </p:nvPr>
        </p:nvSpPr>
        <p:spPr/>
        <p:txBody>
          <a:bodyPr/>
          <a:lstStyle/>
          <a:p>
            <a:fld id="{4F7C7240-9624-4A65-95BB-7F5C60284DA9}" type="datetimeFigureOut">
              <a:rPr lang="en-US" smtClean="0"/>
              <a:t>5/28/2020</a:t>
            </a:fld>
            <a:endParaRPr lang="en-US"/>
          </a:p>
        </p:txBody>
      </p:sp>
      <p:sp>
        <p:nvSpPr>
          <p:cNvPr id="5" name="Footer Placeholder 4">
            <a:extLst>
              <a:ext uri="{FF2B5EF4-FFF2-40B4-BE49-F238E27FC236}">
                <a16:creationId xmlns:a16="http://schemas.microsoft.com/office/drawing/2014/main" id="{A54B5581-A174-42AA-B849-5FF4B1D44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22EAF8-17C9-47D2-B616-7F18C7D83EE1}"/>
              </a:ext>
            </a:extLst>
          </p:cNvPr>
          <p:cNvSpPr>
            <a:spLocks noGrp="1"/>
          </p:cNvSpPr>
          <p:nvPr>
            <p:ph type="sldNum" sz="quarter" idx="12"/>
          </p:nvPr>
        </p:nvSpPr>
        <p:spPr/>
        <p:txBody>
          <a:bodyPr/>
          <a:lstStyle/>
          <a:p>
            <a:fld id="{B00F1E71-217A-420A-8A40-FF81007F4EF6}" type="slidenum">
              <a:rPr lang="en-US" smtClean="0"/>
              <a:t>‹#›</a:t>
            </a:fld>
            <a:endParaRPr lang="en-US"/>
          </a:p>
        </p:txBody>
      </p:sp>
    </p:spTree>
    <p:extLst>
      <p:ext uri="{BB962C8B-B14F-4D97-AF65-F5344CB8AC3E}">
        <p14:creationId xmlns:p14="http://schemas.microsoft.com/office/powerpoint/2010/main" val="3555632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5" name="Rectangle 4"/>
          <p:cNvSpPr/>
          <p:nvPr/>
        </p:nvSpPr>
        <p:spPr>
          <a:xfrm flipV="1">
            <a:off x="7213600" y="3897314"/>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6" name="Rectangle 5"/>
          <p:cNvSpPr/>
          <p:nvPr/>
        </p:nvSpPr>
        <p:spPr>
          <a:xfrm flipV="1">
            <a:off x="7213600" y="4114801"/>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7" name="Rectangle 6"/>
          <p:cNvSpPr/>
          <p:nvPr/>
        </p:nvSpPr>
        <p:spPr>
          <a:xfrm flipV="1">
            <a:off x="7213601" y="4164013"/>
            <a:ext cx="262043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10" name="Rectangle 9"/>
          <p:cNvSpPr/>
          <p:nvPr/>
        </p:nvSpPr>
        <p:spPr>
          <a:xfrm flipV="1">
            <a:off x="7213601" y="4198939"/>
            <a:ext cx="262043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useBgFill="1">
        <p:nvSpPr>
          <p:cNvPr id="11" name="Rounded Rectangle 10"/>
          <p:cNvSpPr/>
          <p:nvPr/>
        </p:nvSpPr>
        <p:spPr bwMode="white">
          <a:xfrm>
            <a:off x="7213601" y="3962400"/>
            <a:ext cx="4085167"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useBgFill="1">
        <p:nvSpPr>
          <p:cNvPr id="12" name="Rounded Rectangle 11"/>
          <p:cNvSpPr/>
          <p:nvPr/>
        </p:nvSpPr>
        <p:spPr bwMode="white">
          <a:xfrm>
            <a:off x="9836151" y="4060826"/>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13" name="Rectangle 12"/>
          <p:cNvSpPr/>
          <p:nvPr/>
        </p:nvSpPr>
        <p:spPr>
          <a:xfrm>
            <a:off x="0" y="3649664"/>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14" name="Rectangle 13"/>
          <p:cNvSpPr/>
          <p:nvPr/>
        </p:nvSpPr>
        <p:spPr>
          <a:xfrm>
            <a:off x="0" y="3675064"/>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15" name="Rectangle 14"/>
          <p:cNvSpPr/>
          <p:nvPr/>
        </p:nvSpPr>
        <p:spPr>
          <a:xfrm flipV="1">
            <a:off x="8551333" y="3643313"/>
            <a:ext cx="364066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16" name="Rectangle 15"/>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7" name="Date Placeholder 27"/>
          <p:cNvSpPr>
            <a:spLocks noGrp="1"/>
          </p:cNvSpPr>
          <p:nvPr>
            <p:ph type="dt" sz="half" idx="10"/>
          </p:nvPr>
        </p:nvSpPr>
        <p:spPr>
          <a:xfrm>
            <a:off x="8940800" y="4206875"/>
            <a:ext cx="1280584" cy="457200"/>
          </a:xfrm>
        </p:spPr>
        <p:txBody>
          <a:bodyPr/>
          <a:lstStyle>
            <a:lvl1pPr>
              <a:defRPr/>
            </a:lvl1pPr>
          </a:lstStyle>
          <a:p>
            <a:pPr>
              <a:defRPr/>
            </a:pPr>
            <a:fld id="{BCC1DA45-460B-421F-8FB6-DA7690A6E681}" type="datetimeFigureOut">
              <a:rPr lang="en-US" altLang="en-US">
                <a:solidFill>
                  <a:srgbClr val="4584D3"/>
                </a:solidFill>
              </a:rPr>
              <a:pPr>
                <a:defRPr/>
              </a:pPr>
              <a:t>5/28/2020</a:t>
            </a:fld>
            <a:endParaRPr lang="en-US" altLang="en-US">
              <a:solidFill>
                <a:srgbClr val="4584D3"/>
              </a:solidFill>
            </a:endParaRPr>
          </a:p>
        </p:txBody>
      </p:sp>
      <p:sp>
        <p:nvSpPr>
          <p:cNvPr id="18"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solidFill>
                <a:srgbClr val="4584D3"/>
              </a:solidFill>
            </a:endParaRPr>
          </a:p>
        </p:txBody>
      </p:sp>
      <p:sp>
        <p:nvSpPr>
          <p:cNvPr id="19" name="Slide Number Placeholder 28"/>
          <p:cNvSpPr>
            <a:spLocks noGrp="1"/>
          </p:cNvSpPr>
          <p:nvPr>
            <p:ph type="sldNum" sz="quarter" idx="12"/>
          </p:nvPr>
        </p:nvSpPr>
        <p:spPr>
          <a:xfrm>
            <a:off x="11093451" y="1589"/>
            <a:ext cx="996949" cy="365125"/>
          </a:xfrm>
        </p:spPr>
        <p:txBody>
          <a:bodyPr/>
          <a:lstStyle>
            <a:lvl1pPr>
              <a:defRPr>
                <a:solidFill>
                  <a:schemeClr val="bg1"/>
                </a:solidFill>
              </a:defRPr>
            </a:lvl1pPr>
          </a:lstStyle>
          <a:p>
            <a:pPr>
              <a:defRPr/>
            </a:pPr>
            <a:fld id="{F6A86B6D-0256-43AE-AC27-A6F586097D5E}"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0043451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792FCE-11C8-48D3-BA4B-DA6EB82ED7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0DCEDE-F023-4A4B-A791-917AE64866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D05851-D027-413B-82FB-22D5C9F21A54}"/>
              </a:ext>
            </a:extLst>
          </p:cNvPr>
          <p:cNvSpPr>
            <a:spLocks noGrp="1"/>
          </p:cNvSpPr>
          <p:nvPr>
            <p:ph type="dt" sz="half" idx="10"/>
          </p:nvPr>
        </p:nvSpPr>
        <p:spPr/>
        <p:txBody>
          <a:bodyPr/>
          <a:lstStyle/>
          <a:p>
            <a:fld id="{4F7C7240-9624-4A65-95BB-7F5C60284DA9}" type="datetimeFigureOut">
              <a:rPr lang="en-US" smtClean="0"/>
              <a:t>5/28/2020</a:t>
            </a:fld>
            <a:endParaRPr lang="en-US"/>
          </a:p>
        </p:txBody>
      </p:sp>
      <p:sp>
        <p:nvSpPr>
          <p:cNvPr id="5" name="Footer Placeholder 4">
            <a:extLst>
              <a:ext uri="{FF2B5EF4-FFF2-40B4-BE49-F238E27FC236}">
                <a16:creationId xmlns:a16="http://schemas.microsoft.com/office/drawing/2014/main" id="{CD115E0D-E6F2-4C3B-95DE-05BCBAC349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91308-6498-4B19-94F8-076F94DB98E5}"/>
              </a:ext>
            </a:extLst>
          </p:cNvPr>
          <p:cNvSpPr>
            <a:spLocks noGrp="1"/>
          </p:cNvSpPr>
          <p:nvPr>
            <p:ph type="sldNum" sz="quarter" idx="12"/>
          </p:nvPr>
        </p:nvSpPr>
        <p:spPr/>
        <p:txBody>
          <a:bodyPr/>
          <a:lstStyle/>
          <a:p>
            <a:fld id="{B00F1E71-217A-420A-8A40-FF81007F4EF6}" type="slidenum">
              <a:rPr lang="en-US" smtClean="0"/>
              <a:t>‹#›</a:t>
            </a:fld>
            <a:endParaRPr lang="en-US"/>
          </a:p>
        </p:txBody>
      </p:sp>
    </p:spTree>
    <p:extLst>
      <p:ext uri="{BB962C8B-B14F-4D97-AF65-F5344CB8AC3E}">
        <p14:creationId xmlns:p14="http://schemas.microsoft.com/office/powerpoint/2010/main" val="27152164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5" name="Rectangle 4"/>
          <p:cNvSpPr/>
          <p:nvPr/>
        </p:nvSpPr>
        <p:spPr>
          <a:xfrm flipV="1">
            <a:off x="7213600" y="3897314"/>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6" name="Rectangle 5"/>
          <p:cNvSpPr/>
          <p:nvPr/>
        </p:nvSpPr>
        <p:spPr>
          <a:xfrm flipV="1">
            <a:off x="7213600" y="4114801"/>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7" name="Rectangle 6"/>
          <p:cNvSpPr/>
          <p:nvPr/>
        </p:nvSpPr>
        <p:spPr>
          <a:xfrm flipV="1">
            <a:off x="7213601" y="4164013"/>
            <a:ext cx="262043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0" name="Rectangle 9"/>
          <p:cNvSpPr/>
          <p:nvPr/>
        </p:nvSpPr>
        <p:spPr>
          <a:xfrm flipV="1">
            <a:off x="7213601" y="4198939"/>
            <a:ext cx="262043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useBgFill="1">
        <p:nvSpPr>
          <p:cNvPr id="11" name="Rounded Rectangle 10"/>
          <p:cNvSpPr/>
          <p:nvPr/>
        </p:nvSpPr>
        <p:spPr bwMode="white">
          <a:xfrm>
            <a:off x="7213601" y="3962400"/>
            <a:ext cx="4085167"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useBgFill="1">
        <p:nvSpPr>
          <p:cNvPr id="12" name="Rounded Rectangle 11"/>
          <p:cNvSpPr/>
          <p:nvPr/>
        </p:nvSpPr>
        <p:spPr bwMode="white">
          <a:xfrm>
            <a:off x="9836151" y="4060826"/>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3" name="Rectangle 12"/>
          <p:cNvSpPr/>
          <p:nvPr/>
        </p:nvSpPr>
        <p:spPr>
          <a:xfrm>
            <a:off x="0" y="3649664"/>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4" name="Rectangle 13"/>
          <p:cNvSpPr/>
          <p:nvPr/>
        </p:nvSpPr>
        <p:spPr>
          <a:xfrm>
            <a:off x="0" y="3675064"/>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5" name="Rectangle 14"/>
          <p:cNvSpPr/>
          <p:nvPr/>
        </p:nvSpPr>
        <p:spPr>
          <a:xfrm flipV="1">
            <a:off x="8551333" y="3643313"/>
            <a:ext cx="364066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6" name="Rectangle 15"/>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7" name="Date Placeholder 27"/>
          <p:cNvSpPr>
            <a:spLocks noGrp="1"/>
          </p:cNvSpPr>
          <p:nvPr>
            <p:ph type="dt" sz="half" idx="10"/>
          </p:nvPr>
        </p:nvSpPr>
        <p:spPr>
          <a:xfrm>
            <a:off x="8940800" y="4206875"/>
            <a:ext cx="1280584" cy="457200"/>
          </a:xfrm>
        </p:spPr>
        <p:txBody>
          <a:bodyPr/>
          <a:lstStyle>
            <a:lvl1pPr>
              <a:defRPr/>
            </a:lvl1pPr>
          </a:lstStyle>
          <a:p>
            <a:pPr>
              <a:defRPr/>
            </a:pPr>
            <a:fld id="{8380F6E2-ADCF-4454-B890-F7F334650E84}" type="datetimeFigureOut">
              <a:rPr lang="en-US" altLang="en-US"/>
              <a:pPr>
                <a:defRPr/>
              </a:pPr>
              <a:t>5/28/2020</a:t>
            </a:fld>
            <a:endParaRPr lang="en-US" altLang="en-US"/>
          </a:p>
        </p:txBody>
      </p:sp>
      <p:sp>
        <p:nvSpPr>
          <p:cNvPr id="18"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19" name="Slide Number Placeholder 28"/>
          <p:cNvSpPr>
            <a:spLocks noGrp="1"/>
          </p:cNvSpPr>
          <p:nvPr>
            <p:ph type="sldNum" sz="quarter" idx="12"/>
          </p:nvPr>
        </p:nvSpPr>
        <p:spPr>
          <a:xfrm>
            <a:off x="11093451" y="1589"/>
            <a:ext cx="996949" cy="365125"/>
          </a:xfrm>
        </p:spPr>
        <p:txBody>
          <a:bodyPr/>
          <a:lstStyle>
            <a:lvl1pPr>
              <a:defRPr>
                <a:solidFill>
                  <a:schemeClr val="bg1"/>
                </a:solidFill>
              </a:defRPr>
            </a:lvl1pPr>
          </a:lstStyle>
          <a:p>
            <a:pPr>
              <a:defRPr/>
            </a:pPr>
            <a:fld id="{87896D97-6E43-431E-ABD3-E3C66F0B8411}" type="slidenum">
              <a:rPr lang="en-US" altLang="en-US"/>
              <a:pPr>
                <a:defRPr/>
              </a:pPr>
              <a:t>‹#›</a:t>
            </a:fld>
            <a:endParaRPr lang="en-US" altLang="en-US"/>
          </a:p>
        </p:txBody>
      </p:sp>
    </p:spTree>
    <p:extLst>
      <p:ext uri="{BB962C8B-B14F-4D97-AF65-F5344CB8AC3E}">
        <p14:creationId xmlns:p14="http://schemas.microsoft.com/office/powerpoint/2010/main" val="3215877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0E745FA9-6AFF-4364-8BB3-CF9FBFBA275D}" type="datetimeFigureOut">
              <a:rPr lang="en-US" altLang="en-US"/>
              <a:pPr>
                <a:defRPr/>
              </a:pPr>
              <a:t>5/28/2020</a:t>
            </a:fld>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3F6C66F-8519-4C35-B24E-D93E2833C59F}" type="slidenum">
              <a:rPr lang="en-US" altLang="en-US"/>
              <a:pPr>
                <a:defRPr/>
              </a:pPr>
              <a:t>‹#›</a:t>
            </a:fld>
            <a:endParaRPr lang="en-US" altLang="en-US"/>
          </a:p>
        </p:txBody>
      </p:sp>
    </p:spTree>
    <p:extLst>
      <p:ext uri="{BB962C8B-B14F-4D97-AF65-F5344CB8AC3E}">
        <p14:creationId xmlns:p14="http://schemas.microsoft.com/office/powerpoint/2010/main" val="785364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p:cNvSpPr>
            <a:spLocks noGrp="1"/>
          </p:cNvSpPr>
          <p:nvPr>
            <p:ph type="dt" sz="half" idx="10"/>
          </p:nvPr>
        </p:nvSpPr>
        <p:spPr/>
        <p:txBody>
          <a:bodyPr/>
          <a:lstStyle>
            <a:lvl1pPr>
              <a:defRPr/>
            </a:lvl1pPr>
          </a:lstStyle>
          <a:p>
            <a:pPr>
              <a:defRPr/>
            </a:pPr>
            <a:fld id="{03A86376-F18C-4689-A151-7914D4F94EAF}" type="datetimeFigureOut">
              <a:rPr lang="en-US" altLang="en-US"/>
              <a:pPr>
                <a:defRPr/>
              </a:pPr>
              <a:t>5/28/2020</a:t>
            </a:fld>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E9CC4DE-A992-4BEC-A81B-65CEBD4DE50D}" type="slidenum">
              <a:rPr lang="en-US" altLang="en-US"/>
              <a:pPr>
                <a:defRPr/>
              </a:pPr>
              <a:t>‹#›</a:t>
            </a:fld>
            <a:endParaRPr lang="en-US" altLang="en-US"/>
          </a:p>
        </p:txBody>
      </p:sp>
    </p:spTree>
    <p:extLst>
      <p:ext uri="{BB962C8B-B14F-4D97-AF65-F5344CB8AC3E}">
        <p14:creationId xmlns:p14="http://schemas.microsoft.com/office/powerpoint/2010/main" val="2004527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DFC34382-9A7C-4939-B6C0-0F9E852718CC}" type="datetimeFigureOut">
              <a:rPr lang="en-US" altLang="en-US"/>
              <a:pPr>
                <a:defRPr/>
              </a:pPr>
              <a:t>5/28/2020</a:t>
            </a:fld>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33F18B2-7510-40A8-8589-B79B100A7518}" type="slidenum">
              <a:rPr lang="en-US" altLang="en-US"/>
              <a:pPr>
                <a:defRPr/>
              </a:pPr>
              <a:t>‹#›</a:t>
            </a:fld>
            <a:endParaRPr lang="en-US" altLang="en-US"/>
          </a:p>
        </p:txBody>
      </p:sp>
    </p:spTree>
    <p:extLst>
      <p:ext uri="{BB962C8B-B14F-4D97-AF65-F5344CB8AC3E}">
        <p14:creationId xmlns:p14="http://schemas.microsoft.com/office/powerpoint/2010/main" val="30564135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5"/>
          <p:cNvSpPr>
            <a:spLocks noGrp="1"/>
          </p:cNvSpPr>
          <p:nvPr>
            <p:ph type="dt" sz="half" idx="10"/>
          </p:nvPr>
        </p:nvSpPr>
        <p:spPr/>
        <p:txBody>
          <a:bodyPr/>
          <a:lstStyle>
            <a:lvl1pPr>
              <a:defRPr/>
            </a:lvl1pPr>
          </a:lstStyle>
          <a:p>
            <a:pPr>
              <a:defRPr/>
            </a:pPr>
            <a:fld id="{EADA8EF6-504C-4D3A-BC8D-7E9E0EE1D144}" type="datetimeFigureOut">
              <a:rPr lang="en-US" altLang="en-US"/>
              <a:pPr>
                <a:defRPr/>
              </a:pPr>
              <a:t>5/28/2020</a:t>
            </a:fld>
            <a:endParaRPr lang="en-US" altLang="en-US"/>
          </a:p>
        </p:txBody>
      </p:sp>
      <p:sp>
        <p:nvSpPr>
          <p:cNvPr id="8" name="Slide Number Placeholder 26"/>
          <p:cNvSpPr>
            <a:spLocks noGrp="1"/>
          </p:cNvSpPr>
          <p:nvPr>
            <p:ph type="sldNum" sz="quarter" idx="11"/>
          </p:nvPr>
        </p:nvSpPr>
        <p:spPr/>
        <p:txBody>
          <a:bodyPr/>
          <a:lstStyle>
            <a:lvl1pPr>
              <a:defRPr/>
            </a:lvl1pPr>
          </a:lstStyle>
          <a:p>
            <a:pPr>
              <a:defRPr/>
            </a:pPr>
            <a:fld id="{50CAAFD1-A14D-42C1-98C5-10F3FA0031C9}" type="slidenum">
              <a:rPr lang="en-US" altLang="en-US"/>
              <a:pPr>
                <a:defRPr/>
              </a:pPr>
              <a:t>‹#›</a:t>
            </a:fld>
            <a:endParaRPr lang="en-US" alt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9040371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a:t>Click to edit Master title style</a:t>
            </a:r>
          </a:p>
        </p:txBody>
      </p:sp>
      <p:sp>
        <p:nvSpPr>
          <p:cNvPr id="3" name="Date Placeholder 2"/>
          <p:cNvSpPr>
            <a:spLocks noGrp="1"/>
          </p:cNvSpPr>
          <p:nvPr>
            <p:ph type="dt" sz="half" idx="10"/>
          </p:nvPr>
        </p:nvSpPr>
        <p:spPr>
          <a:xfrm>
            <a:off x="8777818" y="612775"/>
            <a:ext cx="1276349" cy="457200"/>
          </a:xfrm>
        </p:spPr>
        <p:txBody>
          <a:bodyPr/>
          <a:lstStyle>
            <a:lvl1pPr>
              <a:defRPr/>
            </a:lvl1pPr>
          </a:lstStyle>
          <a:p>
            <a:pPr>
              <a:defRPr/>
            </a:pPr>
            <a:fld id="{E735E3AB-8821-489A-AF60-E226EAC5AAD2}" type="datetimeFigureOut">
              <a:rPr lang="en-US" altLang="en-US"/>
              <a:pPr>
                <a:defRPr/>
              </a:pPr>
              <a:t>5/28/2020</a:t>
            </a:fld>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DCFBECF6-CBAE-4FD8-9DED-E9E9A3AD5420}" type="slidenum">
              <a:rPr lang="en-US" altLang="en-US"/>
              <a:pPr>
                <a:defRPr/>
              </a:pPr>
              <a:t>‹#›</a:t>
            </a:fld>
            <a:endParaRPr lang="en-US" altLang="en-US"/>
          </a:p>
        </p:txBody>
      </p:sp>
    </p:spTree>
    <p:extLst>
      <p:ext uri="{BB962C8B-B14F-4D97-AF65-F5344CB8AC3E}">
        <p14:creationId xmlns:p14="http://schemas.microsoft.com/office/powerpoint/2010/main" val="20342276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30372172-DC38-451D-9DD9-154F39FD43D2}" type="datetimeFigureOut">
              <a:rPr lang="en-US" altLang="en-US"/>
              <a:pPr>
                <a:defRPr/>
              </a:pPr>
              <a:t>5/28/2020</a:t>
            </a:fld>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026AC60F-7747-4F8C-83F6-9A2840442101}" type="slidenum">
              <a:rPr lang="en-US" altLang="en-US"/>
              <a:pPr>
                <a:defRPr/>
              </a:pPr>
              <a:t>‹#›</a:t>
            </a:fld>
            <a:endParaRPr lang="en-US" altLang="en-US"/>
          </a:p>
        </p:txBody>
      </p:sp>
    </p:spTree>
    <p:extLst>
      <p:ext uri="{BB962C8B-B14F-4D97-AF65-F5344CB8AC3E}">
        <p14:creationId xmlns:p14="http://schemas.microsoft.com/office/powerpoint/2010/main" val="35002849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a:t>Click to edit Master title style</a:t>
            </a:r>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4F1395C5-0CB4-44BA-BCF9-80E01FF371CD}" type="datetimeFigureOut">
              <a:rPr lang="en-US" altLang="en-US"/>
              <a:pPr>
                <a:defRPr/>
              </a:pPr>
              <a:t>5/28/2020</a:t>
            </a:fld>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D8B3ACD-E593-4FD5-8294-A19E29BDD4F3}" type="slidenum">
              <a:rPr lang="en-US" altLang="en-US"/>
              <a:pPr>
                <a:defRPr/>
              </a:pPr>
              <a:t>‹#›</a:t>
            </a:fld>
            <a:endParaRPr lang="en-US" altLang="en-US"/>
          </a:p>
        </p:txBody>
      </p:sp>
    </p:spTree>
    <p:extLst>
      <p:ext uri="{BB962C8B-B14F-4D97-AF65-F5344CB8AC3E}">
        <p14:creationId xmlns:p14="http://schemas.microsoft.com/office/powerpoint/2010/main" val="3688037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F0A03A2B-11AD-4814-A585-62F1591848BB}" type="datetimeFigureOut">
              <a:rPr lang="en-US" altLang="en-US"/>
              <a:pPr>
                <a:defRPr/>
              </a:pPr>
              <a:t>5/28/2020</a:t>
            </a:fld>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20F433B-D0EC-4A5A-A026-D028FA787A62}" type="slidenum">
              <a:rPr lang="en-US" altLang="en-US"/>
              <a:pPr>
                <a:defRPr/>
              </a:pPr>
              <a:t>‹#›</a:t>
            </a:fld>
            <a:endParaRPr lang="en-US" altLang="en-US"/>
          </a:p>
        </p:txBody>
      </p:sp>
    </p:spTree>
    <p:extLst>
      <p:ext uri="{BB962C8B-B14F-4D97-AF65-F5344CB8AC3E}">
        <p14:creationId xmlns:p14="http://schemas.microsoft.com/office/powerpoint/2010/main" val="2984039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99FA279C-854C-44D5-8EC0-0B531EA2B3D7}" type="datetimeFigureOut">
              <a:rPr lang="en-US" altLang="en-US">
                <a:solidFill>
                  <a:srgbClr val="4584D3"/>
                </a:solidFill>
              </a:rPr>
              <a:pPr>
                <a:defRPr/>
              </a:pPr>
              <a:t>5/28/2020</a:t>
            </a:fld>
            <a:endParaRPr lang="en-US" altLang="en-US">
              <a:solidFill>
                <a:srgbClr val="4584D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584D3"/>
              </a:solidFill>
            </a:endParaRPr>
          </a:p>
        </p:txBody>
      </p:sp>
      <p:sp>
        <p:nvSpPr>
          <p:cNvPr id="6" name="Slide Number Placeholder 22"/>
          <p:cNvSpPr>
            <a:spLocks noGrp="1"/>
          </p:cNvSpPr>
          <p:nvPr>
            <p:ph type="sldNum" sz="quarter" idx="12"/>
          </p:nvPr>
        </p:nvSpPr>
        <p:spPr/>
        <p:txBody>
          <a:bodyPr/>
          <a:lstStyle>
            <a:lvl1pPr>
              <a:defRPr/>
            </a:lvl1pPr>
          </a:lstStyle>
          <a:p>
            <a:pPr>
              <a:defRPr/>
            </a:pPr>
            <a:fld id="{AA6F2E65-8BF6-4B73-8187-65D2FC899E64}" type="slidenum">
              <a:rPr lang="en-US" altLang="en-US"/>
              <a:pPr>
                <a:defRPr/>
              </a:pPr>
              <a:t>‹#›</a:t>
            </a:fld>
            <a:endParaRPr lang="en-US" altLang="en-US"/>
          </a:p>
        </p:txBody>
      </p:sp>
    </p:spTree>
    <p:extLst>
      <p:ext uri="{BB962C8B-B14F-4D97-AF65-F5344CB8AC3E}">
        <p14:creationId xmlns:p14="http://schemas.microsoft.com/office/powerpoint/2010/main" val="8381181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DC4586C8-F2B9-4599-92EC-EF82C447C7F9}" type="datetimeFigureOut">
              <a:rPr lang="en-US" altLang="en-US"/>
              <a:pPr>
                <a:defRPr/>
              </a:pPr>
              <a:t>5/28/2020</a:t>
            </a:fld>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4D6FA07-8D9A-4E42-AC3C-6A610E7422C5}" type="slidenum">
              <a:rPr lang="en-US" altLang="en-US"/>
              <a:pPr>
                <a:defRPr/>
              </a:pPr>
              <a:t>‹#›</a:t>
            </a:fld>
            <a:endParaRPr lang="en-US" altLang="en-US"/>
          </a:p>
        </p:txBody>
      </p:sp>
    </p:spTree>
    <p:extLst>
      <p:ext uri="{BB962C8B-B14F-4D97-AF65-F5344CB8AC3E}">
        <p14:creationId xmlns:p14="http://schemas.microsoft.com/office/powerpoint/2010/main" val="35904684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F354DF97-9999-4314-A3D8-CE262703006B}" type="datetimeFigureOut">
              <a:rPr lang="en-US" altLang="en-US"/>
              <a:pPr>
                <a:defRPr/>
              </a:pPr>
              <a:t>5/28/2020</a:t>
            </a:fld>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B9AD73E-4CB6-4E1D-BD58-891A51568E50}" type="slidenum">
              <a:rPr lang="en-US" altLang="en-US"/>
              <a:pPr>
                <a:defRPr/>
              </a:pPr>
              <a:t>‹#›</a:t>
            </a:fld>
            <a:endParaRPr lang="en-US" altLang="en-US"/>
          </a:p>
        </p:txBody>
      </p:sp>
    </p:spTree>
    <p:extLst>
      <p:ext uri="{BB962C8B-B14F-4D97-AF65-F5344CB8AC3E}">
        <p14:creationId xmlns:p14="http://schemas.microsoft.com/office/powerpoint/2010/main" val="1341643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p:cNvSpPr>
            <a:spLocks noGrp="1"/>
          </p:cNvSpPr>
          <p:nvPr>
            <p:ph type="dt" sz="half" idx="10"/>
          </p:nvPr>
        </p:nvSpPr>
        <p:spPr/>
        <p:txBody>
          <a:bodyPr/>
          <a:lstStyle>
            <a:lvl1pPr>
              <a:defRPr/>
            </a:lvl1pPr>
          </a:lstStyle>
          <a:p>
            <a:pPr>
              <a:defRPr/>
            </a:pPr>
            <a:fld id="{F6D56332-33BA-4AF2-975E-D76C99C7A6F0}" type="datetimeFigureOut">
              <a:rPr lang="en-US" altLang="en-US">
                <a:solidFill>
                  <a:srgbClr val="4584D3"/>
                </a:solidFill>
              </a:rPr>
              <a:pPr>
                <a:defRPr/>
              </a:pPr>
              <a:t>5/28/2020</a:t>
            </a:fld>
            <a:endParaRPr lang="en-US" altLang="en-US">
              <a:solidFill>
                <a:srgbClr val="4584D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584D3"/>
              </a:solidFill>
            </a:endParaRPr>
          </a:p>
        </p:txBody>
      </p:sp>
      <p:sp>
        <p:nvSpPr>
          <p:cNvPr id="6" name="Slide Number Placeholder 22"/>
          <p:cNvSpPr>
            <a:spLocks noGrp="1"/>
          </p:cNvSpPr>
          <p:nvPr>
            <p:ph type="sldNum" sz="quarter" idx="12"/>
          </p:nvPr>
        </p:nvSpPr>
        <p:spPr/>
        <p:txBody>
          <a:bodyPr/>
          <a:lstStyle>
            <a:lvl1pPr>
              <a:defRPr/>
            </a:lvl1pPr>
          </a:lstStyle>
          <a:p>
            <a:pPr>
              <a:defRPr/>
            </a:pPr>
            <a:fld id="{B2A31EEE-B21A-4C29-8D3E-1604B7FD77AD}" type="slidenum">
              <a:rPr lang="en-US" altLang="en-US"/>
              <a:pPr>
                <a:defRPr/>
              </a:pPr>
              <a:t>‹#›</a:t>
            </a:fld>
            <a:endParaRPr lang="en-US" altLang="en-US"/>
          </a:p>
        </p:txBody>
      </p:sp>
    </p:spTree>
    <p:extLst>
      <p:ext uri="{BB962C8B-B14F-4D97-AF65-F5344CB8AC3E}">
        <p14:creationId xmlns:p14="http://schemas.microsoft.com/office/powerpoint/2010/main" val="396513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6C877AF4-017B-47F3-93C3-77831176EFD1}" type="datetimeFigureOut">
              <a:rPr lang="en-US" altLang="en-US">
                <a:solidFill>
                  <a:srgbClr val="4584D3"/>
                </a:solidFill>
              </a:rPr>
              <a:pPr>
                <a:defRPr/>
              </a:pPr>
              <a:t>5/28/2020</a:t>
            </a:fld>
            <a:endParaRPr lang="en-US" altLang="en-US">
              <a:solidFill>
                <a:srgbClr val="4584D3"/>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584D3"/>
              </a:solidFill>
            </a:endParaRPr>
          </a:p>
        </p:txBody>
      </p:sp>
      <p:sp>
        <p:nvSpPr>
          <p:cNvPr id="7" name="Slide Number Placeholder 22"/>
          <p:cNvSpPr>
            <a:spLocks noGrp="1"/>
          </p:cNvSpPr>
          <p:nvPr>
            <p:ph type="sldNum" sz="quarter" idx="12"/>
          </p:nvPr>
        </p:nvSpPr>
        <p:spPr/>
        <p:txBody>
          <a:bodyPr/>
          <a:lstStyle>
            <a:lvl1pPr>
              <a:defRPr/>
            </a:lvl1pPr>
          </a:lstStyle>
          <a:p>
            <a:pPr>
              <a:defRPr/>
            </a:pPr>
            <a:fld id="{4C1EEEF6-B75C-439B-A044-0D2FB50FB942}" type="slidenum">
              <a:rPr lang="en-US" altLang="en-US"/>
              <a:pPr>
                <a:defRPr/>
              </a:pPr>
              <a:t>‹#›</a:t>
            </a:fld>
            <a:endParaRPr lang="en-US" altLang="en-US"/>
          </a:p>
        </p:txBody>
      </p:sp>
    </p:spTree>
    <p:extLst>
      <p:ext uri="{BB962C8B-B14F-4D97-AF65-F5344CB8AC3E}">
        <p14:creationId xmlns:p14="http://schemas.microsoft.com/office/powerpoint/2010/main" val="3755151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5"/>
          <p:cNvSpPr>
            <a:spLocks noGrp="1"/>
          </p:cNvSpPr>
          <p:nvPr>
            <p:ph type="dt" sz="half" idx="10"/>
          </p:nvPr>
        </p:nvSpPr>
        <p:spPr/>
        <p:txBody>
          <a:bodyPr/>
          <a:lstStyle>
            <a:lvl1pPr>
              <a:defRPr/>
            </a:lvl1pPr>
          </a:lstStyle>
          <a:p>
            <a:pPr>
              <a:defRPr/>
            </a:pPr>
            <a:fld id="{8D9CFEAE-A2D3-4BD7-B596-6FE102FD319C}" type="datetimeFigureOut">
              <a:rPr lang="en-US" altLang="en-US">
                <a:solidFill>
                  <a:srgbClr val="4584D3"/>
                </a:solidFill>
              </a:rPr>
              <a:pPr>
                <a:defRPr/>
              </a:pPr>
              <a:t>5/28/2020</a:t>
            </a:fld>
            <a:endParaRPr lang="en-US" altLang="en-US">
              <a:solidFill>
                <a:srgbClr val="4584D3"/>
              </a:solidFill>
            </a:endParaRPr>
          </a:p>
        </p:txBody>
      </p:sp>
      <p:sp>
        <p:nvSpPr>
          <p:cNvPr id="8" name="Slide Number Placeholder 26"/>
          <p:cNvSpPr>
            <a:spLocks noGrp="1"/>
          </p:cNvSpPr>
          <p:nvPr>
            <p:ph type="sldNum" sz="quarter" idx="11"/>
          </p:nvPr>
        </p:nvSpPr>
        <p:spPr/>
        <p:txBody>
          <a:bodyPr/>
          <a:lstStyle>
            <a:lvl1pPr>
              <a:defRPr/>
            </a:lvl1pPr>
          </a:lstStyle>
          <a:p>
            <a:pPr>
              <a:defRPr/>
            </a:pPr>
            <a:fld id="{438CF020-37E6-46A7-8F50-DAC757B1DE27}" type="slidenum">
              <a:rPr lang="en-US" altLang="en-US"/>
              <a:pPr>
                <a:defRPr/>
              </a:pPr>
              <a:t>‹#›</a:t>
            </a:fld>
            <a:endParaRPr lang="en-US" altLang="en-US"/>
          </a:p>
        </p:txBody>
      </p:sp>
      <p:sp>
        <p:nvSpPr>
          <p:cNvPr id="9" name="Footer Placeholder 27"/>
          <p:cNvSpPr>
            <a:spLocks noGrp="1"/>
          </p:cNvSpPr>
          <p:nvPr>
            <p:ph type="ftr" sz="quarter" idx="12"/>
          </p:nvPr>
        </p:nvSpPr>
        <p:spPr/>
        <p:txBody>
          <a:bodyPr rtlCol="0"/>
          <a:lstStyle>
            <a:lvl1pPr>
              <a:defRPr/>
            </a:lvl1pPr>
          </a:lstStyle>
          <a:p>
            <a:pPr>
              <a:defRPr/>
            </a:pPr>
            <a:endParaRPr lang="en-US">
              <a:solidFill>
                <a:srgbClr val="4584D3"/>
              </a:solidFill>
            </a:endParaRPr>
          </a:p>
        </p:txBody>
      </p:sp>
    </p:spTree>
    <p:extLst>
      <p:ext uri="{BB962C8B-B14F-4D97-AF65-F5344CB8AC3E}">
        <p14:creationId xmlns:p14="http://schemas.microsoft.com/office/powerpoint/2010/main" val="2981062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a:t>Click to edit Master title style</a:t>
            </a:r>
          </a:p>
        </p:txBody>
      </p:sp>
      <p:sp>
        <p:nvSpPr>
          <p:cNvPr id="3" name="Date Placeholder 2"/>
          <p:cNvSpPr>
            <a:spLocks noGrp="1"/>
          </p:cNvSpPr>
          <p:nvPr>
            <p:ph type="dt" sz="half" idx="10"/>
          </p:nvPr>
        </p:nvSpPr>
        <p:spPr>
          <a:xfrm>
            <a:off x="8777818" y="612775"/>
            <a:ext cx="1276349" cy="457200"/>
          </a:xfrm>
        </p:spPr>
        <p:txBody>
          <a:bodyPr/>
          <a:lstStyle>
            <a:lvl1pPr>
              <a:defRPr/>
            </a:lvl1pPr>
          </a:lstStyle>
          <a:p>
            <a:pPr>
              <a:defRPr/>
            </a:pPr>
            <a:fld id="{5791C08B-D6F4-4098-86BD-D2D25C6A55AB}" type="datetimeFigureOut">
              <a:rPr lang="en-US" altLang="en-US">
                <a:solidFill>
                  <a:srgbClr val="4584D3"/>
                </a:solidFill>
              </a:rPr>
              <a:pPr>
                <a:defRPr/>
              </a:pPr>
              <a:t>5/28/2020</a:t>
            </a:fld>
            <a:endParaRPr lang="en-US" altLang="en-US">
              <a:solidFill>
                <a:srgbClr val="4584D3"/>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4584D3"/>
              </a:solidFill>
            </a:endParaRPr>
          </a:p>
        </p:txBody>
      </p:sp>
      <p:sp>
        <p:nvSpPr>
          <p:cNvPr id="5" name="Slide Number Placeholder 4"/>
          <p:cNvSpPr>
            <a:spLocks noGrp="1"/>
          </p:cNvSpPr>
          <p:nvPr>
            <p:ph type="sldNum" sz="quarter" idx="12"/>
          </p:nvPr>
        </p:nvSpPr>
        <p:spPr/>
        <p:txBody>
          <a:bodyPr/>
          <a:lstStyle>
            <a:lvl1pPr>
              <a:defRPr/>
            </a:lvl1pPr>
          </a:lstStyle>
          <a:p>
            <a:pPr>
              <a:defRPr/>
            </a:pPr>
            <a:fld id="{15C984D6-3173-4B85-8201-75DAA13E1019}" type="slidenum">
              <a:rPr lang="en-US" altLang="en-US"/>
              <a:pPr>
                <a:defRPr/>
              </a:pPr>
              <a:t>‹#›</a:t>
            </a:fld>
            <a:endParaRPr lang="en-US" altLang="en-US"/>
          </a:p>
        </p:txBody>
      </p:sp>
    </p:spTree>
    <p:extLst>
      <p:ext uri="{BB962C8B-B14F-4D97-AF65-F5344CB8AC3E}">
        <p14:creationId xmlns:p14="http://schemas.microsoft.com/office/powerpoint/2010/main" val="3817450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BE527F11-9208-440B-AC55-9A4AF5BC016D}" type="datetimeFigureOut">
              <a:rPr lang="en-US" altLang="en-US">
                <a:solidFill>
                  <a:srgbClr val="4584D3"/>
                </a:solidFill>
              </a:rPr>
              <a:pPr>
                <a:defRPr/>
              </a:pPr>
              <a:t>5/28/2020</a:t>
            </a:fld>
            <a:endParaRPr lang="en-US" altLang="en-US">
              <a:solidFill>
                <a:srgbClr val="4584D3"/>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4584D3"/>
              </a:solidFill>
            </a:endParaRPr>
          </a:p>
        </p:txBody>
      </p:sp>
      <p:sp>
        <p:nvSpPr>
          <p:cNvPr id="4" name="Slide Number Placeholder 22"/>
          <p:cNvSpPr>
            <a:spLocks noGrp="1"/>
          </p:cNvSpPr>
          <p:nvPr>
            <p:ph type="sldNum" sz="quarter" idx="12"/>
          </p:nvPr>
        </p:nvSpPr>
        <p:spPr/>
        <p:txBody>
          <a:bodyPr/>
          <a:lstStyle>
            <a:lvl1pPr>
              <a:defRPr/>
            </a:lvl1pPr>
          </a:lstStyle>
          <a:p>
            <a:pPr>
              <a:defRPr/>
            </a:pPr>
            <a:fld id="{BE7AE795-3D4A-4706-912E-2C798D86762A}" type="slidenum">
              <a:rPr lang="en-US" altLang="en-US"/>
              <a:pPr>
                <a:defRPr/>
              </a:pPr>
              <a:t>‹#›</a:t>
            </a:fld>
            <a:endParaRPr lang="en-US" altLang="en-US"/>
          </a:p>
        </p:txBody>
      </p:sp>
    </p:spTree>
    <p:extLst>
      <p:ext uri="{BB962C8B-B14F-4D97-AF65-F5344CB8AC3E}">
        <p14:creationId xmlns:p14="http://schemas.microsoft.com/office/powerpoint/2010/main" val="4119514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18922" y="1268792"/>
            <a:ext cx="4472805" cy="1410146"/>
          </a:xfrm>
          <a:prstGeom prst="rect">
            <a:avLst/>
          </a:prstGeom>
        </p:spPr>
      </p:pic>
    </p:spTree>
    <p:extLst>
      <p:ext uri="{BB962C8B-B14F-4D97-AF65-F5344CB8AC3E}">
        <p14:creationId xmlns:p14="http://schemas.microsoft.com/office/powerpoint/2010/main" val="2066034547"/>
      </p:ext>
    </p:extLst>
  </p:cSld>
  <p:clrMap bg1="lt1" tx1="dk1" bg2="lt2" tx2="dk2" accent1="accent1" accent2="accent2" accent3="accent3" accent4="accent4" accent5="accent5" accent6="accent6" hlink="hlink" folHlink="folHlink"/>
  <p:sldLayoutIdLst>
    <p:sldLayoutId id="2147483708" r:id="rId1"/>
    <p:sldLayoutId id="2147483710" r:id="rId2"/>
  </p:sldLayoutIdLst>
  <p:txStyles>
    <p:titleStyle>
      <a:lvl1pPr algn="l" defTabSz="914400" rtl="0" eaLnBrk="1" latinLnBrk="0" hangingPunct="1">
        <a:lnSpc>
          <a:spcPct val="90000"/>
        </a:lnSpc>
        <a:spcBef>
          <a:spcPct val="0"/>
        </a:spcBef>
        <a:buNone/>
        <a:defRPr sz="4400" kern="1200">
          <a:solidFill>
            <a:schemeClr val="accent4"/>
          </a:solidFill>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6714"/>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30" name="Rectangle 29"/>
          <p:cNvSpPr/>
          <p:nvPr/>
        </p:nvSpPr>
        <p:spPr>
          <a:xfrm>
            <a:off x="0" y="307976"/>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31" name="Rectangle 30"/>
          <p:cNvSpPr/>
          <p:nvPr/>
        </p:nvSpPr>
        <p:spPr>
          <a:xfrm flipV="1">
            <a:off x="7213600" y="360364"/>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32" name="Rectangle 31"/>
          <p:cNvSpPr/>
          <p:nvPr/>
        </p:nvSpPr>
        <p:spPr>
          <a:xfrm flipV="1">
            <a:off x="7213600" y="439739"/>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useBgFill="1">
        <p:nvSpPr>
          <p:cNvPr id="33" name="Rounded Rectangle 32"/>
          <p:cNvSpPr/>
          <p:nvPr/>
        </p:nvSpPr>
        <p:spPr bwMode="white">
          <a:xfrm>
            <a:off x="7209367" y="496889"/>
            <a:ext cx="4085167"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useBgFill="1">
        <p:nvSpPr>
          <p:cNvPr id="34" name="Rounded Rectangle 33"/>
          <p:cNvSpPr/>
          <p:nvPr/>
        </p:nvSpPr>
        <p:spPr bwMode="white">
          <a:xfrm>
            <a:off x="9831917"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35" name="Rectangle 34"/>
          <p:cNvSpPr/>
          <p:nvPr/>
        </p:nvSpPr>
        <p:spPr bwMode="invGray">
          <a:xfrm>
            <a:off x="12113684" y="-1588"/>
            <a:ext cx="7620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36" name="Rectangle 35"/>
          <p:cNvSpPr/>
          <p:nvPr/>
        </p:nvSpPr>
        <p:spPr bwMode="invGray">
          <a:xfrm>
            <a:off x="12058651" y="-1588"/>
            <a:ext cx="3810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37" name="Rectangle 36"/>
          <p:cNvSpPr/>
          <p:nvPr/>
        </p:nvSpPr>
        <p:spPr bwMode="invGray">
          <a:xfrm>
            <a:off x="12033251"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38" name="Rectangle 37"/>
          <p:cNvSpPr/>
          <p:nvPr/>
        </p:nvSpPr>
        <p:spPr bwMode="invGray">
          <a:xfrm>
            <a:off x="11967633" y="-1588"/>
            <a:ext cx="35984"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39" name="Rectangle 38"/>
          <p:cNvSpPr/>
          <p:nvPr/>
        </p:nvSpPr>
        <p:spPr bwMode="invGray">
          <a:xfrm>
            <a:off x="11887201" y="0"/>
            <a:ext cx="74084"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40" name="Rectangle 39"/>
          <p:cNvSpPr/>
          <p:nvPr/>
        </p:nvSpPr>
        <p:spPr bwMode="invGray">
          <a:xfrm>
            <a:off x="11832167" y="0"/>
            <a:ext cx="10584"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1039" name="Title Placeholder 21"/>
          <p:cNvSpPr>
            <a:spLocks noGrp="1"/>
          </p:cNvSpPr>
          <p:nvPr>
            <p:ph type="title"/>
          </p:nvPr>
        </p:nvSpPr>
        <p:spPr bwMode="auto">
          <a:xfrm>
            <a:off x="609600" y="1143000"/>
            <a:ext cx="1097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0" name="Text Placeholder 12"/>
          <p:cNvSpPr>
            <a:spLocks noGrp="1"/>
          </p:cNvSpPr>
          <p:nvPr>
            <p:ph type="body" idx="1"/>
          </p:nvPr>
        </p:nvSpPr>
        <p:spPr bwMode="auto">
          <a:xfrm>
            <a:off x="609600" y="2249488"/>
            <a:ext cx="109728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8782051" y="612775"/>
            <a:ext cx="1276349"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800">
                <a:solidFill>
                  <a:schemeClr val="accent2"/>
                </a:solidFill>
                <a:ea typeface="MS PGothic" panose="020B0600070205080204" pitchFamily="34" charset="-128"/>
              </a:defRPr>
            </a:lvl1pPr>
          </a:lstStyle>
          <a:p>
            <a:pPr fontAlgn="base">
              <a:spcBef>
                <a:spcPct val="0"/>
              </a:spcBef>
              <a:spcAft>
                <a:spcPct val="0"/>
              </a:spcAft>
              <a:defRPr/>
            </a:pPr>
            <a:fld id="{F008D6D1-CC9B-4B20-BC56-1E612C3A3947}" type="datetimeFigureOut">
              <a:rPr lang="en-US" altLang="en-US">
                <a:solidFill>
                  <a:srgbClr val="4584D3"/>
                </a:solidFill>
                <a:latin typeface="Arial" panose="020B0604020202020204" pitchFamily="34" charset="0"/>
              </a:rPr>
              <a:pPr fontAlgn="base">
                <a:spcBef>
                  <a:spcPct val="0"/>
                </a:spcBef>
                <a:spcAft>
                  <a:spcPct val="0"/>
                </a:spcAft>
                <a:defRPr/>
              </a:pPr>
              <a:t>5/28/2020</a:t>
            </a:fld>
            <a:endParaRPr lang="en-US" altLang="en-US">
              <a:solidFill>
                <a:srgbClr val="4584D3"/>
              </a:solidFill>
              <a:latin typeface="Arial" panose="020B0604020202020204" pitchFamily="34" charset="0"/>
            </a:endParaRPr>
          </a:p>
        </p:txBody>
      </p:sp>
      <p:sp>
        <p:nvSpPr>
          <p:cNvPr id="3" name="Footer Placeholder 2"/>
          <p:cNvSpPr>
            <a:spLocks noGrp="1"/>
          </p:cNvSpPr>
          <p:nvPr>
            <p:ph type="ftr" sz="quarter" idx="3"/>
          </p:nvPr>
        </p:nvSpPr>
        <p:spPr>
          <a:xfrm>
            <a:off x="7010401" y="612775"/>
            <a:ext cx="1767417" cy="457200"/>
          </a:xfrm>
          <a:prstGeom prst="rect">
            <a:avLst/>
          </a:prstGeom>
        </p:spPr>
        <p:txBody>
          <a:bodyPr vert="horz"/>
          <a:lstStyle>
            <a:lvl1pPr algn="r" eaLnBrk="1" latinLnBrk="0" hangingPunct="1">
              <a:defRPr kumimoji="0" sz="800">
                <a:solidFill>
                  <a:schemeClr val="accent2"/>
                </a:solidFill>
                <a:latin typeface="Arial" charset="0"/>
                <a:ea typeface="+mn-ea"/>
                <a:cs typeface="Arial" charset="0"/>
              </a:defRPr>
            </a:lvl1pPr>
          </a:lstStyle>
          <a:p>
            <a:pPr fontAlgn="base">
              <a:spcBef>
                <a:spcPct val="0"/>
              </a:spcBef>
              <a:spcAft>
                <a:spcPct val="0"/>
              </a:spcAft>
              <a:defRPr/>
            </a:pPr>
            <a:endParaRPr lang="en-US">
              <a:solidFill>
                <a:srgbClr val="4584D3"/>
              </a:solidFill>
            </a:endParaRPr>
          </a:p>
        </p:txBody>
      </p:sp>
      <p:sp>
        <p:nvSpPr>
          <p:cNvPr id="23" name="Slide Number Placeholder 22"/>
          <p:cNvSpPr>
            <a:spLocks noGrp="1"/>
          </p:cNvSpPr>
          <p:nvPr>
            <p:ph type="sldNum" sz="quarter" idx="4"/>
          </p:nvPr>
        </p:nvSpPr>
        <p:spPr>
          <a:xfrm>
            <a:off x="10898717" y="1588"/>
            <a:ext cx="1016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ea typeface="MS PGothic" panose="020B0600070205080204" pitchFamily="34" charset="-128"/>
              </a:defRPr>
            </a:lvl1pPr>
          </a:lstStyle>
          <a:p>
            <a:pPr fontAlgn="base">
              <a:spcBef>
                <a:spcPct val="0"/>
              </a:spcBef>
              <a:spcAft>
                <a:spcPct val="0"/>
              </a:spcAft>
              <a:defRPr/>
            </a:pPr>
            <a:fld id="{B4CC4603-DBE6-45E6-8295-754F111A8558}" type="slidenum">
              <a:rPr lang="en-US" altLang="en-US">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14124659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685" r:id="rId12"/>
    <p:sldLayoutId id="2147483686" r:id="rId13"/>
    <p:sldLayoutId id="2147483688" r:id="rId14"/>
    <p:sldLayoutId id="2147483692" r:id="rId15"/>
    <p:sldLayoutId id="2147483693" r:id="rId16"/>
    <p:sldLayoutId id="2147483711" r:id="rId17"/>
  </p:sldLayoutIdLst>
  <p:txStyles>
    <p:titleStyle>
      <a:lvl1pPr algn="l" rtl="0" eaLnBrk="0" fontAlgn="base" hangingPunct="0">
        <a:spcBef>
          <a:spcPct val="0"/>
        </a:spcBef>
        <a:spcAft>
          <a:spcPct val="0"/>
        </a:spcAft>
        <a:defRPr sz="4000" kern="1200">
          <a:solidFill>
            <a:schemeClr val="tx2"/>
          </a:solidFill>
          <a:latin typeface="+mj-lt"/>
          <a:ea typeface="ＭＳ Ｐゴシック" panose="020B0600070205080204" pitchFamily="34" charset="-128"/>
          <a:cs typeface="+mj-cs"/>
        </a:defRPr>
      </a:lvl1pPr>
      <a:lvl2pPr algn="l" rtl="0" eaLnBrk="0" fontAlgn="base" hangingPunct="0">
        <a:spcBef>
          <a:spcPct val="0"/>
        </a:spcBef>
        <a:spcAft>
          <a:spcPct val="0"/>
        </a:spcAft>
        <a:defRPr sz="4000">
          <a:solidFill>
            <a:schemeClr val="tx2"/>
          </a:solidFill>
          <a:latin typeface="Trebuchet MS" pitchFamily="34" charset="0"/>
          <a:ea typeface="ＭＳ Ｐゴシック" panose="020B0600070205080204" pitchFamily="34" charset="-128"/>
        </a:defRPr>
      </a:lvl2pPr>
      <a:lvl3pPr algn="l" rtl="0" eaLnBrk="0" fontAlgn="base" hangingPunct="0">
        <a:spcBef>
          <a:spcPct val="0"/>
        </a:spcBef>
        <a:spcAft>
          <a:spcPct val="0"/>
        </a:spcAft>
        <a:defRPr sz="4000">
          <a:solidFill>
            <a:schemeClr val="tx2"/>
          </a:solidFill>
          <a:latin typeface="Trebuchet MS" pitchFamily="34" charset="0"/>
          <a:ea typeface="ＭＳ Ｐゴシック" panose="020B0600070205080204" pitchFamily="34" charset="-128"/>
        </a:defRPr>
      </a:lvl3pPr>
      <a:lvl4pPr algn="l" rtl="0" eaLnBrk="0" fontAlgn="base" hangingPunct="0">
        <a:spcBef>
          <a:spcPct val="0"/>
        </a:spcBef>
        <a:spcAft>
          <a:spcPct val="0"/>
        </a:spcAft>
        <a:defRPr sz="4000">
          <a:solidFill>
            <a:schemeClr val="tx2"/>
          </a:solidFill>
          <a:latin typeface="Trebuchet MS" pitchFamily="34" charset="0"/>
          <a:ea typeface="ＭＳ Ｐゴシック" panose="020B0600070205080204" pitchFamily="34" charset="-128"/>
        </a:defRPr>
      </a:lvl4pPr>
      <a:lvl5pPr algn="l" rtl="0" eaLnBrk="0" fontAlgn="base" hangingPunct="0">
        <a:spcBef>
          <a:spcPct val="0"/>
        </a:spcBef>
        <a:spcAft>
          <a:spcPct val="0"/>
        </a:spcAft>
        <a:defRPr sz="4000">
          <a:solidFill>
            <a:schemeClr val="tx2"/>
          </a:solidFill>
          <a:latin typeface="Trebuchet MS" pitchFamily="34" charset="0"/>
          <a:ea typeface="ＭＳ Ｐゴシック" panose="020B0600070205080204" pitchFamily="34" charset="-128"/>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ＭＳ Ｐゴシック" panose="020B0600070205080204" pitchFamily="34" charset="-128"/>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ＭＳ Ｐゴシック" panose="020B0600070205080204" pitchFamily="34" charset="-128"/>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ＭＳ Ｐゴシック" panose="020B0600070205080204" pitchFamily="34" charset="-128"/>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ＭＳ Ｐゴシック" panose="020B0600070205080204" pitchFamily="34" charset="-128"/>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ＭＳ Ｐゴシック" panose="020B0600070205080204" pitchFamily="34" charset="-128"/>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D280F1-9A29-4226-92E0-C5056D055C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5DE1F3-B68F-40F5-BF01-9E226D9B11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240C4B-4217-4F92-82FF-52272AB474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C7240-9624-4A65-95BB-7F5C60284DA9}" type="datetimeFigureOut">
              <a:rPr lang="en-US" smtClean="0"/>
              <a:t>5/28/2020</a:t>
            </a:fld>
            <a:endParaRPr lang="en-US"/>
          </a:p>
        </p:txBody>
      </p:sp>
      <p:sp>
        <p:nvSpPr>
          <p:cNvPr id="5" name="Footer Placeholder 4">
            <a:extLst>
              <a:ext uri="{FF2B5EF4-FFF2-40B4-BE49-F238E27FC236}">
                <a16:creationId xmlns:a16="http://schemas.microsoft.com/office/drawing/2014/main" id="{62D2687C-4A16-4A5E-BF59-A290DF3E5E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80EAC4-7C00-409F-B969-A78AFBAA88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F1E71-217A-420A-8A40-FF81007F4EF6}" type="slidenum">
              <a:rPr lang="en-US" smtClean="0"/>
              <a:t>‹#›</a:t>
            </a:fld>
            <a:endParaRPr lang="en-US"/>
          </a:p>
        </p:txBody>
      </p:sp>
    </p:spTree>
    <p:extLst>
      <p:ext uri="{BB962C8B-B14F-4D97-AF65-F5344CB8AC3E}">
        <p14:creationId xmlns:p14="http://schemas.microsoft.com/office/powerpoint/2010/main" val="295442168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6714"/>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30" name="Rectangle 29"/>
          <p:cNvSpPr/>
          <p:nvPr/>
        </p:nvSpPr>
        <p:spPr>
          <a:xfrm>
            <a:off x="0" y="307976"/>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31" name="Rectangle 30"/>
          <p:cNvSpPr/>
          <p:nvPr/>
        </p:nvSpPr>
        <p:spPr>
          <a:xfrm flipV="1">
            <a:off x="7213600" y="360364"/>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32" name="Rectangle 31"/>
          <p:cNvSpPr/>
          <p:nvPr/>
        </p:nvSpPr>
        <p:spPr>
          <a:xfrm flipV="1">
            <a:off x="7213600" y="439739"/>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useBgFill="1">
        <p:nvSpPr>
          <p:cNvPr id="33" name="Rounded Rectangle 32"/>
          <p:cNvSpPr/>
          <p:nvPr/>
        </p:nvSpPr>
        <p:spPr bwMode="white">
          <a:xfrm>
            <a:off x="7209367" y="496889"/>
            <a:ext cx="4085167"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useBgFill="1">
        <p:nvSpPr>
          <p:cNvPr id="34" name="Rounded Rectangle 33"/>
          <p:cNvSpPr/>
          <p:nvPr/>
        </p:nvSpPr>
        <p:spPr bwMode="white">
          <a:xfrm>
            <a:off x="9831917"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35" name="Rectangle 34"/>
          <p:cNvSpPr/>
          <p:nvPr/>
        </p:nvSpPr>
        <p:spPr bwMode="invGray">
          <a:xfrm>
            <a:off x="12113684" y="-1588"/>
            <a:ext cx="7620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36" name="Rectangle 35"/>
          <p:cNvSpPr/>
          <p:nvPr/>
        </p:nvSpPr>
        <p:spPr bwMode="invGray">
          <a:xfrm>
            <a:off x="12058651" y="-1588"/>
            <a:ext cx="3810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37" name="Rectangle 36"/>
          <p:cNvSpPr/>
          <p:nvPr/>
        </p:nvSpPr>
        <p:spPr bwMode="invGray">
          <a:xfrm>
            <a:off x="12033251"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38" name="Rectangle 37"/>
          <p:cNvSpPr/>
          <p:nvPr/>
        </p:nvSpPr>
        <p:spPr bwMode="invGray">
          <a:xfrm>
            <a:off x="11967633" y="-1588"/>
            <a:ext cx="35984"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39" name="Rectangle 38"/>
          <p:cNvSpPr/>
          <p:nvPr/>
        </p:nvSpPr>
        <p:spPr bwMode="invGray">
          <a:xfrm>
            <a:off x="11887201" y="0"/>
            <a:ext cx="74084"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40" name="Rectangle 39"/>
          <p:cNvSpPr/>
          <p:nvPr/>
        </p:nvSpPr>
        <p:spPr bwMode="invGray">
          <a:xfrm>
            <a:off x="11832167" y="0"/>
            <a:ext cx="10584"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1039" name="Title Placeholder 21"/>
          <p:cNvSpPr>
            <a:spLocks noGrp="1"/>
          </p:cNvSpPr>
          <p:nvPr>
            <p:ph type="title"/>
          </p:nvPr>
        </p:nvSpPr>
        <p:spPr bwMode="auto">
          <a:xfrm>
            <a:off x="609600" y="1143000"/>
            <a:ext cx="1097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0" name="Text Placeholder 12"/>
          <p:cNvSpPr>
            <a:spLocks noGrp="1"/>
          </p:cNvSpPr>
          <p:nvPr>
            <p:ph type="body" idx="1"/>
          </p:nvPr>
        </p:nvSpPr>
        <p:spPr bwMode="auto">
          <a:xfrm>
            <a:off x="609600" y="2249488"/>
            <a:ext cx="109728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8782051" y="612775"/>
            <a:ext cx="1276349"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800">
                <a:solidFill>
                  <a:schemeClr val="accent2"/>
                </a:solidFill>
                <a:ea typeface="ＭＳ Ｐゴシック" panose="020B0600070205080204" pitchFamily="34" charset="-128"/>
              </a:defRPr>
            </a:lvl1pPr>
          </a:lstStyle>
          <a:p>
            <a:pPr>
              <a:defRPr/>
            </a:pPr>
            <a:fld id="{BD1F7B57-C7B6-40C9-AD95-C0E259A13E3F}" type="datetimeFigureOut">
              <a:rPr lang="en-US" altLang="en-US"/>
              <a:pPr>
                <a:defRPr/>
              </a:pPr>
              <a:t>5/28/2020</a:t>
            </a:fld>
            <a:endParaRPr lang="en-US" altLang="en-US"/>
          </a:p>
        </p:txBody>
      </p:sp>
      <p:sp>
        <p:nvSpPr>
          <p:cNvPr id="3" name="Footer Placeholder 2"/>
          <p:cNvSpPr>
            <a:spLocks noGrp="1"/>
          </p:cNvSpPr>
          <p:nvPr>
            <p:ph type="ftr" sz="quarter" idx="3"/>
          </p:nvPr>
        </p:nvSpPr>
        <p:spPr>
          <a:xfrm>
            <a:off x="7010401" y="612775"/>
            <a:ext cx="1767417" cy="457200"/>
          </a:xfrm>
          <a:prstGeom prst="rect">
            <a:avLst/>
          </a:prstGeom>
        </p:spPr>
        <p:txBody>
          <a:bodyPr vert="horz"/>
          <a:lstStyle>
            <a:lvl1pPr algn="r" eaLnBrk="1" latinLnBrk="0" hangingPunct="1">
              <a:defRPr kumimoji="0" sz="800">
                <a:solidFill>
                  <a:schemeClr val="accent2"/>
                </a:solidFill>
                <a:latin typeface="Arial" charset="0"/>
                <a:ea typeface="+mn-ea"/>
                <a:cs typeface="Arial" charset="0"/>
              </a:defRPr>
            </a:lvl1pPr>
          </a:lstStyle>
          <a:p>
            <a:pPr>
              <a:defRPr/>
            </a:pPr>
            <a:endParaRPr lang="en-US"/>
          </a:p>
        </p:txBody>
      </p:sp>
      <p:sp>
        <p:nvSpPr>
          <p:cNvPr id="23" name="Slide Number Placeholder 22"/>
          <p:cNvSpPr>
            <a:spLocks noGrp="1"/>
          </p:cNvSpPr>
          <p:nvPr>
            <p:ph type="sldNum" sz="quarter" idx="4"/>
          </p:nvPr>
        </p:nvSpPr>
        <p:spPr>
          <a:xfrm>
            <a:off x="10898717" y="1588"/>
            <a:ext cx="1016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ea typeface="ＭＳ Ｐゴシック" panose="020B0600070205080204" pitchFamily="34" charset="-128"/>
              </a:defRPr>
            </a:lvl1pPr>
          </a:lstStyle>
          <a:p>
            <a:pPr>
              <a:defRPr/>
            </a:pPr>
            <a:fld id="{E771D4B7-971E-43EF-BBC2-F5C4A85305FE}" type="slidenum">
              <a:rPr lang="en-US" altLang="en-US"/>
              <a:pPr>
                <a:defRPr/>
              </a:pPr>
              <a:t>‹#›</a:t>
            </a:fld>
            <a:endParaRPr lang="en-US" altLang="en-US"/>
          </a:p>
        </p:txBody>
      </p:sp>
    </p:spTree>
    <p:extLst>
      <p:ext uri="{BB962C8B-B14F-4D97-AF65-F5344CB8AC3E}">
        <p14:creationId xmlns:p14="http://schemas.microsoft.com/office/powerpoint/2010/main" val="155936003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rtl="0" eaLnBrk="0" fontAlgn="base" hangingPunct="0">
        <a:spcBef>
          <a:spcPct val="0"/>
        </a:spcBef>
        <a:spcAft>
          <a:spcPct val="0"/>
        </a:spcAft>
        <a:defRPr sz="4000" kern="12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000">
          <a:solidFill>
            <a:schemeClr val="tx2"/>
          </a:solidFill>
          <a:latin typeface="Trebuchet MS" pitchFamily="34" charset="0"/>
          <a:ea typeface="MS PGothic" panose="020B0600070205080204" pitchFamily="34" charset="-128"/>
        </a:defRPr>
      </a:lvl2pPr>
      <a:lvl3pPr algn="l" rtl="0" eaLnBrk="0" fontAlgn="base" hangingPunct="0">
        <a:spcBef>
          <a:spcPct val="0"/>
        </a:spcBef>
        <a:spcAft>
          <a:spcPct val="0"/>
        </a:spcAft>
        <a:defRPr sz="4000">
          <a:solidFill>
            <a:schemeClr val="tx2"/>
          </a:solidFill>
          <a:latin typeface="Trebuchet MS" pitchFamily="34" charset="0"/>
          <a:ea typeface="MS PGothic" panose="020B0600070205080204" pitchFamily="34" charset="-128"/>
        </a:defRPr>
      </a:lvl3pPr>
      <a:lvl4pPr algn="l" rtl="0" eaLnBrk="0" fontAlgn="base" hangingPunct="0">
        <a:spcBef>
          <a:spcPct val="0"/>
        </a:spcBef>
        <a:spcAft>
          <a:spcPct val="0"/>
        </a:spcAft>
        <a:defRPr sz="4000">
          <a:solidFill>
            <a:schemeClr val="tx2"/>
          </a:solidFill>
          <a:latin typeface="Trebuchet MS" pitchFamily="34" charset="0"/>
          <a:ea typeface="MS PGothic" panose="020B0600070205080204" pitchFamily="34" charset="-128"/>
        </a:defRPr>
      </a:lvl4pPr>
      <a:lvl5pPr algn="l" rtl="0" eaLnBrk="0" fontAlgn="base" hangingPunct="0">
        <a:spcBef>
          <a:spcPct val="0"/>
        </a:spcBef>
        <a:spcAft>
          <a:spcPct val="0"/>
        </a:spcAft>
        <a:defRPr sz="4000">
          <a:solidFill>
            <a:schemeClr val="tx2"/>
          </a:solidFill>
          <a:latin typeface="Trebuchet MS" pitchFamily="34" charset="0"/>
          <a:ea typeface="MS PGothic" panose="020B0600070205080204" pitchFamily="34" charset="-128"/>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S PGothic" panose="020B0600070205080204" pitchFamily="34" charset="-128"/>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S PGothic" panose="020B0600070205080204" pitchFamily="34" charset="-128"/>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S PGothic" panose="020B0600070205080204" pitchFamily="34" charset="-128"/>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S PGothic" panose="020B0600070205080204" pitchFamily="34" charset="-128"/>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S PGothic" panose="020B0600070205080204" pitchFamily="34" charset="-128"/>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cdc.gov/"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9.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1.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2.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3.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5.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6.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6.xml"/><Relationship Id="rId5" Type="http://schemas.openxmlformats.org/officeDocument/2006/relationships/hyperlink" Target="mailto:tct@kcr.uky.edu" TargetMode="External"/><Relationship Id="rId4" Type="http://schemas.openxmlformats.org/officeDocument/2006/relationships/hyperlink" Target="mailto:thomas.tucker@uky.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ubtitle 2"/>
          <p:cNvSpPr>
            <a:spLocks noGrp="1"/>
          </p:cNvSpPr>
          <p:nvPr>
            <p:ph type="subTitle" idx="1"/>
          </p:nvPr>
        </p:nvSpPr>
        <p:spPr>
          <a:xfrm>
            <a:off x="873760" y="3865563"/>
            <a:ext cx="9967278" cy="2819400"/>
          </a:xfrm>
        </p:spPr>
        <p:txBody>
          <a:bodyPr/>
          <a:lstStyle/>
          <a:p>
            <a:pPr marL="63500" eaLnBrk="1" hangingPunct="1">
              <a:lnSpc>
                <a:spcPct val="90000"/>
              </a:lnSpc>
              <a:buClr>
                <a:srgbClr val="5BD078"/>
              </a:buClr>
            </a:pPr>
            <a:r>
              <a:rPr lang="en-US" altLang="en-US" sz="2000" b="1" dirty="0">
                <a:solidFill>
                  <a:schemeClr val="tx1"/>
                </a:solidFill>
                <a:latin typeface="Arial" panose="020B0604020202020204" pitchFamily="34" charset="0"/>
                <a:cs typeface="Arial" panose="020B0604020202020204" pitchFamily="34" charset="0"/>
              </a:rPr>
              <a:t>Presented by:</a:t>
            </a:r>
          </a:p>
          <a:p>
            <a:pPr marL="63500" eaLnBrk="1" hangingPunct="1">
              <a:lnSpc>
                <a:spcPct val="90000"/>
              </a:lnSpc>
              <a:buClr>
                <a:srgbClr val="5BD078"/>
              </a:buClr>
            </a:pPr>
            <a:endParaRPr lang="en-US" altLang="en-US" sz="400" dirty="0">
              <a:solidFill>
                <a:schemeClr val="tx1"/>
              </a:solidFill>
              <a:latin typeface="Arial" panose="020B0604020202020204" pitchFamily="34" charset="0"/>
              <a:cs typeface="Arial" panose="020B0604020202020204" pitchFamily="34" charset="0"/>
            </a:endParaRPr>
          </a:p>
          <a:p>
            <a:pPr marL="63500" eaLnBrk="1" hangingPunct="1">
              <a:lnSpc>
                <a:spcPct val="90000"/>
              </a:lnSpc>
              <a:buClr>
                <a:srgbClr val="5BD078"/>
              </a:buClr>
            </a:pPr>
            <a:r>
              <a:rPr lang="en-US" altLang="en-US" b="1" dirty="0">
                <a:solidFill>
                  <a:schemeClr val="tx1"/>
                </a:solidFill>
                <a:latin typeface="Arial" panose="020B0604020202020204" pitchFamily="34" charset="0"/>
                <a:cs typeface="Arial" panose="020B0604020202020204" pitchFamily="34" charset="0"/>
              </a:rPr>
              <a:t>Jaclyn K. McDowell, </a:t>
            </a:r>
            <a:r>
              <a:rPr lang="en-US" altLang="en-US" b="1" dirty="0" err="1">
                <a:solidFill>
                  <a:schemeClr val="tx1"/>
                </a:solidFill>
                <a:latin typeface="Arial" panose="020B0604020202020204" pitchFamily="34" charset="0"/>
                <a:cs typeface="Arial" panose="020B0604020202020204" pitchFamily="34" charset="0"/>
              </a:rPr>
              <a:t>DrPH</a:t>
            </a:r>
            <a:endParaRPr lang="en-US" altLang="en-US" b="1" dirty="0">
              <a:solidFill>
                <a:schemeClr val="tx1"/>
              </a:solidFill>
              <a:latin typeface="Arial" panose="020B0604020202020204" pitchFamily="34" charset="0"/>
              <a:cs typeface="Arial" panose="020B0604020202020204" pitchFamily="34" charset="0"/>
            </a:endParaRPr>
          </a:p>
          <a:p>
            <a:pPr marL="63500" eaLnBrk="1" hangingPunct="1">
              <a:lnSpc>
                <a:spcPct val="90000"/>
              </a:lnSpc>
              <a:buClr>
                <a:srgbClr val="5BD078"/>
              </a:buClr>
            </a:pPr>
            <a:r>
              <a:rPr lang="en-US" altLang="en-US" sz="1800" dirty="0">
                <a:solidFill>
                  <a:schemeClr val="tx1"/>
                </a:solidFill>
                <a:latin typeface="Arial" panose="020B0604020202020204" pitchFamily="34" charset="0"/>
                <a:cs typeface="Arial" panose="020B0604020202020204" pitchFamily="34" charset="0"/>
              </a:rPr>
              <a:t>Epidemiologist</a:t>
            </a:r>
          </a:p>
          <a:p>
            <a:pPr marL="63500" eaLnBrk="1" hangingPunct="1">
              <a:lnSpc>
                <a:spcPct val="90000"/>
              </a:lnSpc>
              <a:buClr>
                <a:srgbClr val="5BD078"/>
              </a:buClr>
            </a:pPr>
            <a:r>
              <a:rPr lang="en-US" altLang="en-US" sz="1800" dirty="0">
                <a:solidFill>
                  <a:schemeClr val="tx1"/>
                </a:solidFill>
                <a:latin typeface="Arial" panose="020B0604020202020204" pitchFamily="34" charset="0"/>
                <a:cs typeface="Arial" panose="020B0604020202020204" pitchFamily="34" charset="0"/>
              </a:rPr>
              <a:t>Kentucky Cancer Registry</a:t>
            </a:r>
          </a:p>
          <a:p>
            <a:pPr marL="63500" eaLnBrk="1" hangingPunct="1">
              <a:lnSpc>
                <a:spcPct val="90000"/>
              </a:lnSpc>
              <a:buClr>
                <a:srgbClr val="5BD078"/>
              </a:buClr>
            </a:pPr>
            <a:endParaRPr lang="en-US" altLang="en-US" sz="400" dirty="0">
              <a:solidFill>
                <a:schemeClr val="tx1"/>
              </a:solidFill>
              <a:latin typeface="Arial" panose="020B0604020202020204" pitchFamily="34" charset="0"/>
              <a:cs typeface="Arial" panose="020B0604020202020204" pitchFamily="34" charset="0"/>
            </a:endParaRPr>
          </a:p>
          <a:p>
            <a:pPr marL="63500" eaLnBrk="1" hangingPunct="1">
              <a:lnSpc>
                <a:spcPct val="90000"/>
              </a:lnSpc>
              <a:buClr>
                <a:srgbClr val="5BD078"/>
              </a:buClr>
            </a:pPr>
            <a:r>
              <a:rPr lang="en-US" altLang="en-US" b="1" dirty="0">
                <a:solidFill>
                  <a:schemeClr val="tx1"/>
                </a:solidFill>
                <a:latin typeface="Arial" panose="020B0604020202020204" pitchFamily="34" charset="0"/>
                <a:cs typeface="Arial" panose="020B0604020202020204" pitchFamily="34" charset="0"/>
              </a:rPr>
              <a:t>Thomas C. Tucker, PhD, MPH</a:t>
            </a:r>
          </a:p>
          <a:p>
            <a:pPr marL="63500" eaLnBrk="1" hangingPunct="1">
              <a:lnSpc>
                <a:spcPct val="90000"/>
              </a:lnSpc>
              <a:buClr>
                <a:srgbClr val="5BD078"/>
              </a:buClr>
            </a:pPr>
            <a:r>
              <a:rPr lang="en-US" altLang="en-US" sz="1800" dirty="0">
                <a:solidFill>
                  <a:schemeClr val="tx1"/>
                </a:solidFill>
                <a:latin typeface="Arial" panose="020B0604020202020204" pitchFamily="34" charset="0"/>
                <a:cs typeface="Arial" panose="020B0604020202020204" pitchFamily="34" charset="0"/>
              </a:rPr>
              <a:t>Associate Director </a:t>
            </a:r>
          </a:p>
          <a:p>
            <a:pPr marL="63500" eaLnBrk="1" hangingPunct="1">
              <a:lnSpc>
                <a:spcPct val="90000"/>
              </a:lnSpc>
              <a:buClr>
                <a:srgbClr val="5BD078"/>
              </a:buClr>
            </a:pPr>
            <a:r>
              <a:rPr lang="en-US" altLang="en-US" sz="1800" dirty="0">
                <a:solidFill>
                  <a:schemeClr val="tx1"/>
                </a:solidFill>
                <a:latin typeface="Arial" panose="020B0604020202020204" pitchFamily="34" charset="0"/>
                <a:cs typeface="Arial" panose="020B0604020202020204" pitchFamily="34" charset="0"/>
              </a:rPr>
              <a:t>Kentucky Cancer Registry</a:t>
            </a:r>
          </a:p>
          <a:p>
            <a:pPr marL="63500" eaLnBrk="1" hangingPunct="1">
              <a:lnSpc>
                <a:spcPct val="90000"/>
              </a:lnSpc>
              <a:buClr>
                <a:srgbClr val="5BD078"/>
              </a:buClr>
            </a:pPr>
            <a:endParaRPr lang="en-US" altLang="ja-JP" sz="400" dirty="0">
              <a:solidFill>
                <a:schemeClr val="tx1"/>
              </a:solidFill>
              <a:latin typeface="&quot;arial&quot;" charset="0"/>
              <a:cs typeface="Arial" panose="020B0604020202020204" pitchFamily="34" charset="0"/>
            </a:endParaRPr>
          </a:p>
          <a:p>
            <a:pPr marL="63500" eaLnBrk="1" hangingPunct="1">
              <a:lnSpc>
                <a:spcPct val="90000"/>
              </a:lnSpc>
              <a:buClr>
                <a:srgbClr val="5BD078"/>
              </a:buClr>
            </a:pPr>
            <a:r>
              <a:rPr lang="en-US" altLang="en-US" sz="1400" dirty="0">
                <a:solidFill>
                  <a:schemeClr val="tx1"/>
                </a:solidFill>
                <a:latin typeface="&quot;arial&quot;" charset="0"/>
                <a:cs typeface="Arial" panose="020B0604020202020204" pitchFamily="34" charset="0"/>
              </a:rPr>
              <a:t>Kentucky Cancer Consortium Webinar</a:t>
            </a:r>
          </a:p>
          <a:p>
            <a:pPr marL="63500" eaLnBrk="1" hangingPunct="1">
              <a:lnSpc>
                <a:spcPct val="90000"/>
              </a:lnSpc>
              <a:buClr>
                <a:srgbClr val="5BD078"/>
              </a:buClr>
            </a:pPr>
            <a:r>
              <a:rPr lang="en-US" altLang="en-US" sz="1400" dirty="0">
                <a:solidFill>
                  <a:schemeClr val="tx1"/>
                </a:solidFill>
                <a:latin typeface="&quot;arial&quot;" charset="0"/>
                <a:cs typeface="Arial" panose="020B0604020202020204" pitchFamily="34" charset="0"/>
              </a:rPr>
              <a:t>May 28, 2020</a:t>
            </a:r>
            <a:endParaRPr lang="en-US" altLang="en-US" sz="1200" dirty="0">
              <a:solidFill>
                <a:schemeClr val="tx1"/>
              </a:solidFill>
              <a:latin typeface="&quot;arial&quot;" charset="0"/>
              <a:cs typeface="Arial" panose="020B0604020202020204" pitchFamily="34" charset="0"/>
            </a:endParaRPr>
          </a:p>
        </p:txBody>
      </p:sp>
      <p:pic>
        <p:nvPicPr>
          <p:cNvPr id="7" name="Picture 2" descr="http://cancer.uky.edu/KCR.png"/>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8968667" y="4718844"/>
            <a:ext cx="1872371" cy="1233488"/>
          </a:xfrm>
          <a:prstGeom prst="rect">
            <a:avLst/>
          </a:prstGeom>
          <a:solidFill>
            <a:schemeClr val="tx2">
              <a:lumMod val="75000"/>
            </a:schemeClr>
          </a:solidFill>
          <a:ln w="19050">
            <a:noFill/>
          </a:ln>
        </p:spPr>
      </p:pic>
      <p:sp>
        <p:nvSpPr>
          <p:cNvPr id="2" name="Title 1">
            <a:extLst>
              <a:ext uri="{FF2B5EF4-FFF2-40B4-BE49-F238E27FC236}">
                <a16:creationId xmlns:a16="http://schemas.microsoft.com/office/drawing/2014/main" id="{88B551E4-1ACC-43A7-BCB9-E42F95480972}"/>
              </a:ext>
            </a:extLst>
          </p:cNvPr>
          <p:cNvSpPr>
            <a:spLocks noGrp="1"/>
          </p:cNvSpPr>
          <p:nvPr>
            <p:ph type="ctrTitle"/>
          </p:nvPr>
        </p:nvSpPr>
        <p:spPr>
          <a:xfrm>
            <a:off x="655320" y="1316515"/>
            <a:ext cx="10881360" cy="1470025"/>
          </a:xfrm>
        </p:spPr>
        <p:txBody>
          <a:bodyPr/>
          <a:lstStyle/>
          <a:p>
            <a:pPr algn="ctr"/>
            <a:r>
              <a:rPr lang="en-US" sz="4800" b="1" dirty="0">
                <a:latin typeface="&quot;arial&quot;"/>
              </a:rPr>
              <a:t>Changes Over Time and Disparities in </a:t>
            </a:r>
            <a:br>
              <a:rPr lang="en-US" sz="4800" b="1" dirty="0">
                <a:latin typeface="&quot;arial&quot;"/>
              </a:rPr>
            </a:br>
            <a:r>
              <a:rPr lang="en-US" sz="4800" b="1" dirty="0">
                <a:latin typeface="&quot;arial&quot;"/>
              </a:rPr>
              <a:t> Kentucky’s Lung, Breast and Colorectal Cancer Burden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64F67F4-6A3F-48AA-9468-F1B67B351B42}"/>
              </a:ext>
            </a:extLst>
          </p:cNvPr>
          <p:cNvGraphicFramePr>
            <a:graphicFrameLocks/>
          </p:cNvGraphicFramePr>
          <p:nvPr>
            <p:extLst>
              <p:ext uri="{D42A27DB-BD31-4B8C-83A1-F6EECF244321}">
                <p14:modId xmlns:p14="http://schemas.microsoft.com/office/powerpoint/2010/main" val="4119977286"/>
              </p:ext>
            </p:extLst>
          </p:nvPr>
        </p:nvGraphicFramePr>
        <p:xfrm>
          <a:off x="711200" y="640080"/>
          <a:ext cx="10535920" cy="621792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http://cancer.uky.edu/KCR.png">
            <a:extLst>
              <a:ext uri="{FF2B5EF4-FFF2-40B4-BE49-F238E27FC236}">
                <a16:creationId xmlns:a16="http://schemas.microsoft.com/office/drawing/2014/main" id="{EA6EE305-6947-46DE-8CDA-2E2B263E40A8}"/>
              </a:ext>
            </a:extLst>
          </p:cNvPr>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11226800" y="6130003"/>
            <a:ext cx="849630" cy="559723"/>
          </a:xfrm>
          <a:prstGeom prst="rect">
            <a:avLst/>
          </a:prstGeom>
          <a:solidFill>
            <a:schemeClr val="tx2">
              <a:lumMod val="75000"/>
            </a:schemeClr>
          </a:solidFill>
          <a:ln w="19050">
            <a:noFill/>
          </a:ln>
        </p:spPr>
      </p:pic>
      <p:cxnSp>
        <p:nvCxnSpPr>
          <p:cNvPr id="4" name="Straight Arrow Connector 3">
            <a:extLst>
              <a:ext uri="{FF2B5EF4-FFF2-40B4-BE49-F238E27FC236}">
                <a16:creationId xmlns:a16="http://schemas.microsoft.com/office/drawing/2014/main" id="{7AC3CDFB-1648-476E-83A1-FE59514B75DA}"/>
              </a:ext>
            </a:extLst>
          </p:cNvPr>
          <p:cNvCxnSpPr>
            <a:cxnSpLocks/>
          </p:cNvCxnSpPr>
          <p:nvPr/>
        </p:nvCxnSpPr>
        <p:spPr>
          <a:xfrm>
            <a:off x="10627360" y="3881120"/>
            <a:ext cx="0" cy="128016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79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5884965-0B1F-4B39-B98A-37355F39A250}"/>
              </a:ext>
            </a:extLst>
          </p:cNvPr>
          <p:cNvGraphicFramePr>
            <a:graphicFrameLocks/>
          </p:cNvGraphicFramePr>
          <p:nvPr>
            <p:extLst>
              <p:ext uri="{D42A27DB-BD31-4B8C-83A1-F6EECF244321}">
                <p14:modId xmlns:p14="http://schemas.microsoft.com/office/powerpoint/2010/main" val="1929846067"/>
              </p:ext>
            </p:extLst>
          </p:nvPr>
        </p:nvGraphicFramePr>
        <p:xfrm>
          <a:off x="939800" y="579120"/>
          <a:ext cx="10312400" cy="6273800"/>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Connector 2">
            <a:extLst>
              <a:ext uri="{FF2B5EF4-FFF2-40B4-BE49-F238E27FC236}">
                <a16:creationId xmlns:a16="http://schemas.microsoft.com/office/drawing/2014/main" id="{3D37937B-BF09-4761-9C2E-0947BE9AF0DB}"/>
              </a:ext>
            </a:extLst>
          </p:cNvPr>
          <p:cNvCxnSpPr/>
          <p:nvPr/>
        </p:nvCxnSpPr>
        <p:spPr>
          <a:xfrm>
            <a:off x="1783080" y="2502634"/>
            <a:ext cx="5394960" cy="8128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6E86AE2-58B1-444F-B437-6719ADBC06D0}"/>
              </a:ext>
            </a:extLst>
          </p:cNvPr>
          <p:cNvCxnSpPr>
            <a:cxnSpLocks/>
          </p:cNvCxnSpPr>
          <p:nvPr/>
        </p:nvCxnSpPr>
        <p:spPr>
          <a:xfrm>
            <a:off x="7178040" y="2583914"/>
            <a:ext cx="3759200" cy="2694206"/>
          </a:xfrm>
          <a:prstGeom prst="line">
            <a:avLst/>
          </a:prstGeom>
          <a:ln w="158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0281E90-00D4-481A-878A-14B8C1CE0A30}"/>
              </a:ext>
            </a:extLst>
          </p:cNvPr>
          <p:cNvCxnSpPr>
            <a:cxnSpLocks/>
          </p:cNvCxnSpPr>
          <p:nvPr/>
        </p:nvCxnSpPr>
        <p:spPr>
          <a:xfrm>
            <a:off x="10922000" y="3886200"/>
            <a:ext cx="15240" cy="139192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 name="Picture 9" descr="http://cancer.uky.edu/KCR.png">
            <a:extLst>
              <a:ext uri="{FF2B5EF4-FFF2-40B4-BE49-F238E27FC236}">
                <a16:creationId xmlns:a16="http://schemas.microsoft.com/office/drawing/2014/main" id="{C8905F67-F694-4F9A-A7CC-0B007998F890}"/>
              </a:ext>
            </a:extLst>
          </p:cNvPr>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11226800" y="6130003"/>
            <a:ext cx="849630" cy="559723"/>
          </a:xfrm>
          <a:prstGeom prst="rect">
            <a:avLst/>
          </a:prstGeom>
          <a:solidFill>
            <a:schemeClr val="tx2">
              <a:lumMod val="75000"/>
            </a:schemeClr>
          </a:solidFill>
          <a:ln w="19050">
            <a:noFill/>
          </a:ln>
        </p:spPr>
      </p:pic>
      <p:sp>
        <p:nvSpPr>
          <p:cNvPr id="7" name="TextBox 6">
            <a:extLst>
              <a:ext uri="{FF2B5EF4-FFF2-40B4-BE49-F238E27FC236}">
                <a16:creationId xmlns:a16="http://schemas.microsoft.com/office/drawing/2014/main" id="{D47C9C5B-2A4C-4B0F-B0D4-3BCB23E38BE4}"/>
              </a:ext>
            </a:extLst>
          </p:cNvPr>
          <p:cNvSpPr txBox="1"/>
          <p:nvPr/>
        </p:nvSpPr>
        <p:spPr>
          <a:xfrm>
            <a:off x="5816600" y="3460214"/>
            <a:ext cx="2092960" cy="338554"/>
          </a:xfrm>
          <a:prstGeom prst="rect">
            <a:avLst/>
          </a:prstGeom>
          <a:noFill/>
        </p:spPr>
        <p:txBody>
          <a:bodyPr wrap="square" rtlCol="0">
            <a:spAutoFit/>
          </a:bodyPr>
          <a:lstStyle/>
          <a:p>
            <a:r>
              <a:rPr lang="en-US" sz="1600" b="1" dirty="0">
                <a:latin typeface="&quot;arial&quot;"/>
              </a:rPr>
              <a:t>R</a:t>
            </a:r>
            <a:r>
              <a:rPr lang="en-US" sz="1600" b="1" baseline="30000" dirty="0">
                <a:latin typeface="&quot;arial&quot;"/>
              </a:rPr>
              <a:t>2</a:t>
            </a:r>
            <a:r>
              <a:rPr lang="en-US" sz="1600" b="1" dirty="0">
                <a:latin typeface="&quot;arial&quot;"/>
              </a:rPr>
              <a:t> = 0.6407</a:t>
            </a:r>
          </a:p>
        </p:txBody>
      </p:sp>
    </p:spTree>
    <p:extLst>
      <p:ext uri="{BB962C8B-B14F-4D97-AF65-F5344CB8AC3E}">
        <p14:creationId xmlns:p14="http://schemas.microsoft.com/office/powerpoint/2010/main" val="334929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566790A-1950-4212-9147-21A247F22FDD}"/>
              </a:ext>
            </a:extLst>
          </p:cNvPr>
          <p:cNvGraphicFramePr>
            <a:graphicFrameLocks/>
          </p:cNvGraphicFramePr>
          <p:nvPr>
            <p:extLst>
              <p:ext uri="{D42A27DB-BD31-4B8C-83A1-F6EECF244321}">
                <p14:modId xmlns:p14="http://schemas.microsoft.com/office/powerpoint/2010/main" val="4258335013"/>
              </p:ext>
            </p:extLst>
          </p:nvPr>
        </p:nvGraphicFramePr>
        <p:xfrm>
          <a:off x="863600" y="609600"/>
          <a:ext cx="10353040" cy="6160770"/>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0F326249-A496-4803-AA62-CB0CB05C2422}"/>
              </a:ext>
            </a:extLst>
          </p:cNvPr>
          <p:cNvCxnSpPr>
            <a:cxnSpLocks/>
          </p:cNvCxnSpPr>
          <p:nvPr/>
        </p:nvCxnSpPr>
        <p:spPr>
          <a:xfrm>
            <a:off x="10749280" y="2584774"/>
            <a:ext cx="0" cy="192343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 name="Picture 5" descr="http://cancer.uky.edu/KCR.png">
            <a:extLst>
              <a:ext uri="{FF2B5EF4-FFF2-40B4-BE49-F238E27FC236}">
                <a16:creationId xmlns:a16="http://schemas.microsoft.com/office/drawing/2014/main" id="{63ACDB7D-455E-4B93-8949-6AE553B835D1}"/>
              </a:ext>
            </a:extLst>
          </p:cNvPr>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11226800" y="6130003"/>
            <a:ext cx="849630" cy="559723"/>
          </a:xfrm>
          <a:prstGeom prst="rect">
            <a:avLst/>
          </a:prstGeom>
          <a:solidFill>
            <a:schemeClr val="tx2">
              <a:lumMod val="75000"/>
            </a:schemeClr>
          </a:solidFill>
          <a:ln w="19050">
            <a:noFill/>
          </a:ln>
        </p:spPr>
      </p:pic>
    </p:spTree>
    <p:extLst>
      <p:ext uri="{BB962C8B-B14F-4D97-AF65-F5344CB8AC3E}">
        <p14:creationId xmlns:p14="http://schemas.microsoft.com/office/powerpoint/2010/main" val="304024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903BC12-ADAC-428E-84AE-424740F81F82}"/>
              </a:ext>
            </a:extLst>
          </p:cNvPr>
          <p:cNvGraphicFramePr>
            <a:graphicFrameLocks/>
          </p:cNvGraphicFramePr>
          <p:nvPr>
            <p:extLst>
              <p:ext uri="{D42A27DB-BD31-4B8C-83A1-F6EECF244321}">
                <p14:modId xmlns:p14="http://schemas.microsoft.com/office/powerpoint/2010/main" val="1721097751"/>
              </p:ext>
            </p:extLst>
          </p:nvPr>
        </p:nvGraphicFramePr>
        <p:xfrm>
          <a:off x="985520" y="629920"/>
          <a:ext cx="10139680" cy="615442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Arrow Connector 3">
            <a:extLst>
              <a:ext uri="{FF2B5EF4-FFF2-40B4-BE49-F238E27FC236}">
                <a16:creationId xmlns:a16="http://schemas.microsoft.com/office/drawing/2014/main" id="{F5540071-516F-4BC2-9151-D0AC982444FD}"/>
              </a:ext>
            </a:extLst>
          </p:cNvPr>
          <p:cNvCxnSpPr>
            <a:cxnSpLocks/>
          </p:cNvCxnSpPr>
          <p:nvPr/>
        </p:nvCxnSpPr>
        <p:spPr>
          <a:xfrm>
            <a:off x="10566400" y="3169920"/>
            <a:ext cx="0" cy="147320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 name="Picture 6" descr="http://cancer.uky.edu/KCR.png">
            <a:extLst>
              <a:ext uri="{FF2B5EF4-FFF2-40B4-BE49-F238E27FC236}">
                <a16:creationId xmlns:a16="http://schemas.microsoft.com/office/drawing/2014/main" id="{602217B7-F5A4-4253-8CBE-13E64CF9A3DA}"/>
              </a:ext>
            </a:extLst>
          </p:cNvPr>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11226800" y="6130003"/>
            <a:ext cx="849630" cy="559723"/>
          </a:xfrm>
          <a:prstGeom prst="rect">
            <a:avLst/>
          </a:prstGeom>
          <a:solidFill>
            <a:schemeClr val="tx2">
              <a:lumMod val="75000"/>
            </a:schemeClr>
          </a:solidFill>
          <a:ln w="19050">
            <a:noFill/>
          </a:ln>
        </p:spPr>
      </p:pic>
    </p:spTree>
    <p:extLst>
      <p:ext uri="{BB962C8B-B14F-4D97-AF65-F5344CB8AC3E}">
        <p14:creationId xmlns:p14="http://schemas.microsoft.com/office/powerpoint/2010/main" val="8656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4C3D145-447B-46CC-A171-4DA648DC9F59}"/>
              </a:ext>
            </a:extLst>
          </p:cNvPr>
          <p:cNvGraphicFramePr>
            <a:graphicFrameLocks/>
          </p:cNvGraphicFramePr>
          <p:nvPr>
            <p:extLst>
              <p:ext uri="{D42A27DB-BD31-4B8C-83A1-F6EECF244321}">
                <p14:modId xmlns:p14="http://schemas.microsoft.com/office/powerpoint/2010/main" val="498150524"/>
              </p:ext>
            </p:extLst>
          </p:nvPr>
        </p:nvGraphicFramePr>
        <p:xfrm>
          <a:off x="1127051" y="615950"/>
          <a:ext cx="9803219" cy="6242050"/>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0FEBE14F-A83E-4A99-A47C-BF0909778B6E}"/>
              </a:ext>
            </a:extLst>
          </p:cNvPr>
          <p:cNvCxnSpPr>
            <a:cxnSpLocks/>
          </p:cNvCxnSpPr>
          <p:nvPr/>
        </p:nvCxnSpPr>
        <p:spPr>
          <a:xfrm>
            <a:off x="10220960" y="2103120"/>
            <a:ext cx="0" cy="192024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 name="Picture 4" descr="http://cancer.uky.edu/KCR.png">
            <a:extLst>
              <a:ext uri="{FF2B5EF4-FFF2-40B4-BE49-F238E27FC236}">
                <a16:creationId xmlns:a16="http://schemas.microsoft.com/office/drawing/2014/main" id="{0F431A3F-3EFA-4665-9102-6CF114FC6D3E}"/>
              </a:ext>
            </a:extLst>
          </p:cNvPr>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11226800" y="6130003"/>
            <a:ext cx="849630" cy="559723"/>
          </a:xfrm>
          <a:prstGeom prst="rect">
            <a:avLst/>
          </a:prstGeom>
          <a:solidFill>
            <a:schemeClr val="tx2">
              <a:lumMod val="75000"/>
            </a:schemeClr>
          </a:solidFill>
          <a:ln w="19050">
            <a:noFill/>
          </a:ln>
        </p:spPr>
      </p:pic>
    </p:spTree>
    <p:extLst>
      <p:ext uri="{BB962C8B-B14F-4D97-AF65-F5344CB8AC3E}">
        <p14:creationId xmlns:p14="http://schemas.microsoft.com/office/powerpoint/2010/main" val="104708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C992E-27AC-41B9-A9CE-D1AC45BB1196}"/>
              </a:ext>
            </a:extLst>
          </p:cNvPr>
          <p:cNvSpPr>
            <a:spLocks noGrp="1"/>
          </p:cNvSpPr>
          <p:nvPr>
            <p:ph type="title"/>
          </p:nvPr>
        </p:nvSpPr>
        <p:spPr/>
        <p:txBody>
          <a:bodyPr/>
          <a:lstStyle/>
          <a:p>
            <a:r>
              <a:rPr lang="en-US" b="1" dirty="0">
                <a:latin typeface="&quot;arial&quot;"/>
              </a:rPr>
              <a:t>Lung Cancer </a:t>
            </a:r>
            <a:r>
              <a:rPr lang="en-US" b="1" dirty="0">
                <a:solidFill>
                  <a:srgbClr val="FF0000"/>
                </a:solidFill>
                <a:latin typeface="&quot;arial&quot;"/>
              </a:rPr>
              <a:t>Mortality</a:t>
            </a:r>
          </a:p>
        </p:txBody>
      </p:sp>
      <p:pic>
        <p:nvPicPr>
          <p:cNvPr id="3" name="Picture 2" descr="http://cancer.uky.edu/KCR.png">
            <a:extLst>
              <a:ext uri="{FF2B5EF4-FFF2-40B4-BE49-F238E27FC236}">
                <a16:creationId xmlns:a16="http://schemas.microsoft.com/office/drawing/2014/main" id="{1BB4591E-534A-4007-B3F6-6878C2CAFBA4}"/>
              </a:ext>
            </a:extLst>
          </p:cNvPr>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a:off x="11226800" y="6130003"/>
            <a:ext cx="849630" cy="559723"/>
          </a:xfrm>
          <a:prstGeom prst="rect">
            <a:avLst/>
          </a:prstGeom>
          <a:solidFill>
            <a:schemeClr val="tx2">
              <a:lumMod val="75000"/>
            </a:schemeClr>
          </a:solidFill>
          <a:ln w="19050">
            <a:noFill/>
          </a:ln>
        </p:spPr>
      </p:pic>
    </p:spTree>
    <p:extLst>
      <p:ext uri="{BB962C8B-B14F-4D97-AF65-F5344CB8AC3E}">
        <p14:creationId xmlns:p14="http://schemas.microsoft.com/office/powerpoint/2010/main" val="903722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4A51CEB-BF2A-4554-A326-3746F66656D3}"/>
              </a:ext>
            </a:extLst>
          </p:cNvPr>
          <p:cNvGraphicFramePr>
            <a:graphicFrameLocks/>
          </p:cNvGraphicFramePr>
          <p:nvPr>
            <p:extLst>
              <p:ext uri="{D42A27DB-BD31-4B8C-83A1-F6EECF244321}">
                <p14:modId xmlns:p14="http://schemas.microsoft.com/office/powerpoint/2010/main" val="1166594118"/>
              </p:ext>
            </p:extLst>
          </p:nvPr>
        </p:nvGraphicFramePr>
        <p:xfrm>
          <a:off x="863600" y="731520"/>
          <a:ext cx="10271760" cy="5801359"/>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a:extLst>
              <a:ext uri="{FF2B5EF4-FFF2-40B4-BE49-F238E27FC236}">
                <a16:creationId xmlns:a16="http://schemas.microsoft.com/office/drawing/2014/main" id="{7DCB1E59-039C-44AD-8A00-0723F016D54B}"/>
              </a:ext>
            </a:extLst>
          </p:cNvPr>
          <p:cNvSpPr/>
          <p:nvPr/>
        </p:nvSpPr>
        <p:spPr>
          <a:xfrm rot="18531841">
            <a:off x="9437799" y="2719725"/>
            <a:ext cx="579120" cy="29456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ttp://cancer.uky.edu/KCR.png">
            <a:extLst>
              <a:ext uri="{FF2B5EF4-FFF2-40B4-BE49-F238E27FC236}">
                <a16:creationId xmlns:a16="http://schemas.microsoft.com/office/drawing/2014/main" id="{8AB879DC-9498-4B26-AE08-6A4F109F6877}"/>
              </a:ext>
            </a:extLst>
          </p:cNvPr>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11226800" y="6130003"/>
            <a:ext cx="849630" cy="559723"/>
          </a:xfrm>
          <a:prstGeom prst="rect">
            <a:avLst/>
          </a:prstGeom>
          <a:solidFill>
            <a:schemeClr val="tx2">
              <a:lumMod val="75000"/>
            </a:schemeClr>
          </a:solidFill>
          <a:ln w="19050">
            <a:noFill/>
          </a:ln>
        </p:spPr>
      </p:pic>
    </p:spTree>
    <p:extLst>
      <p:ext uri="{BB962C8B-B14F-4D97-AF65-F5344CB8AC3E}">
        <p14:creationId xmlns:p14="http://schemas.microsoft.com/office/powerpoint/2010/main" val="152951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EDFB1-A132-4595-BCBD-7385F54C65EF}"/>
              </a:ext>
            </a:extLst>
          </p:cNvPr>
          <p:cNvSpPr>
            <a:spLocks noGrp="1"/>
          </p:cNvSpPr>
          <p:nvPr>
            <p:ph type="title"/>
          </p:nvPr>
        </p:nvSpPr>
        <p:spPr>
          <a:xfrm>
            <a:off x="716478" y="771895"/>
            <a:ext cx="10972800" cy="685801"/>
          </a:xfrm>
        </p:spPr>
        <p:txBody>
          <a:bodyPr/>
          <a:lstStyle/>
          <a:p>
            <a:r>
              <a:rPr lang="en-US" b="1" dirty="0">
                <a:latin typeface="&quot;arial&quot;"/>
              </a:rPr>
              <a:t>Lung Cancer Discussion Questions</a:t>
            </a:r>
          </a:p>
        </p:txBody>
      </p:sp>
      <p:sp>
        <p:nvSpPr>
          <p:cNvPr id="3" name="Content Placeholder 2">
            <a:extLst>
              <a:ext uri="{FF2B5EF4-FFF2-40B4-BE49-F238E27FC236}">
                <a16:creationId xmlns:a16="http://schemas.microsoft.com/office/drawing/2014/main" id="{1FCC1AE3-57CA-4DD9-9D2C-12E27896392C}"/>
              </a:ext>
            </a:extLst>
          </p:cNvPr>
          <p:cNvSpPr>
            <a:spLocks noGrp="1"/>
          </p:cNvSpPr>
          <p:nvPr>
            <p:ph idx="1"/>
          </p:nvPr>
        </p:nvSpPr>
        <p:spPr>
          <a:xfrm>
            <a:off x="609600" y="1626920"/>
            <a:ext cx="10972800" cy="5094514"/>
          </a:xfrm>
        </p:spPr>
        <p:txBody>
          <a:bodyPr/>
          <a:lstStyle/>
          <a:p>
            <a:r>
              <a:rPr lang="en-US" sz="3200" dirty="0">
                <a:latin typeface="&quot;arial&quot;"/>
              </a:rPr>
              <a:t>How can we address the increasing lung cancer incidence rate among women in Appalachia?</a:t>
            </a:r>
          </a:p>
          <a:p>
            <a:r>
              <a:rPr lang="en-US" sz="3200" dirty="0">
                <a:latin typeface="&quot;arial&quot;"/>
              </a:rPr>
              <a:t>How can we reduce the disparities in lung cancer incidence and mortality between Appalachian males and non-Appalachian males?</a:t>
            </a:r>
          </a:p>
          <a:p>
            <a:r>
              <a:rPr lang="en-US" sz="3200" dirty="0">
                <a:latin typeface="&quot;arial&quot;"/>
              </a:rPr>
              <a:t>How can we further increase low dose computed tomography screening for at risk lung cancer patients to continue to reduce the lung cancer mortality rate in Kentucky?</a:t>
            </a:r>
          </a:p>
          <a:p>
            <a:r>
              <a:rPr lang="en-US" sz="3200" dirty="0">
                <a:latin typeface="&quot;arial&quot;"/>
              </a:rPr>
              <a:t>Why has the lung cancer incidence rate among African Americans declined so rapidly?</a:t>
            </a:r>
          </a:p>
          <a:p>
            <a:endParaRPr lang="en-US" sz="3200" dirty="0">
              <a:latin typeface="&quot;arial&quot;"/>
            </a:endParaRPr>
          </a:p>
        </p:txBody>
      </p:sp>
      <p:pic>
        <p:nvPicPr>
          <p:cNvPr id="4" name="Picture 3" descr="http://cancer.uky.edu/KCR.png">
            <a:extLst>
              <a:ext uri="{FF2B5EF4-FFF2-40B4-BE49-F238E27FC236}">
                <a16:creationId xmlns:a16="http://schemas.microsoft.com/office/drawing/2014/main" id="{0AEDA061-CA0B-4CC4-BBEE-F7A2896DC556}"/>
              </a:ext>
            </a:extLst>
          </p:cNvPr>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11226800" y="6130003"/>
            <a:ext cx="849630" cy="559723"/>
          </a:xfrm>
          <a:prstGeom prst="rect">
            <a:avLst/>
          </a:prstGeom>
          <a:solidFill>
            <a:schemeClr val="tx2">
              <a:lumMod val="75000"/>
            </a:schemeClr>
          </a:solidFill>
          <a:ln w="19050">
            <a:noFill/>
          </a:ln>
        </p:spPr>
      </p:pic>
    </p:spTree>
    <p:extLst>
      <p:ext uri="{BB962C8B-B14F-4D97-AF65-F5344CB8AC3E}">
        <p14:creationId xmlns:p14="http://schemas.microsoft.com/office/powerpoint/2010/main" val="1854388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C992E-27AC-41B9-A9CE-D1AC45BB1196}"/>
              </a:ext>
            </a:extLst>
          </p:cNvPr>
          <p:cNvSpPr>
            <a:spLocks noGrp="1"/>
          </p:cNvSpPr>
          <p:nvPr>
            <p:ph type="title"/>
          </p:nvPr>
        </p:nvSpPr>
        <p:spPr/>
        <p:txBody>
          <a:bodyPr/>
          <a:lstStyle/>
          <a:p>
            <a:r>
              <a:rPr lang="en-US" b="1" dirty="0">
                <a:latin typeface="&quot;arial&quot;"/>
              </a:rPr>
              <a:t>Breast Cancer </a:t>
            </a:r>
            <a:r>
              <a:rPr lang="en-US" b="1" dirty="0">
                <a:solidFill>
                  <a:schemeClr val="tx2">
                    <a:lumMod val="60000"/>
                    <a:lumOff val="40000"/>
                  </a:schemeClr>
                </a:solidFill>
                <a:latin typeface="&quot;arial&quot;"/>
              </a:rPr>
              <a:t>Incidence</a:t>
            </a:r>
          </a:p>
        </p:txBody>
      </p:sp>
      <p:pic>
        <p:nvPicPr>
          <p:cNvPr id="3" name="Picture 2" descr="http://cancer.uky.edu/KCR.png">
            <a:extLst>
              <a:ext uri="{FF2B5EF4-FFF2-40B4-BE49-F238E27FC236}">
                <a16:creationId xmlns:a16="http://schemas.microsoft.com/office/drawing/2014/main" id="{C56A5CA4-5599-48FF-B011-232E8652734B}"/>
              </a:ext>
            </a:extLst>
          </p:cNvPr>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a:off x="11226800" y="6130003"/>
            <a:ext cx="849630" cy="559723"/>
          </a:xfrm>
          <a:prstGeom prst="rect">
            <a:avLst/>
          </a:prstGeom>
          <a:solidFill>
            <a:schemeClr val="tx2">
              <a:lumMod val="75000"/>
            </a:schemeClr>
          </a:solidFill>
          <a:ln w="19050">
            <a:noFill/>
          </a:ln>
        </p:spPr>
      </p:pic>
    </p:spTree>
    <p:extLst>
      <p:ext uri="{BB962C8B-B14F-4D97-AF65-F5344CB8AC3E}">
        <p14:creationId xmlns:p14="http://schemas.microsoft.com/office/powerpoint/2010/main" val="3626191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922D9F-83DC-4AAA-875C-E378F45C9E32}"/>
              </a:ext>
            </a:extLst>
          </p:cNvPr>
          <p:cNvPicPr>
            <a:picLocks noChangeAspect="1"/>
          </p:cNvPicPr>
          <p:nvPr/>
        </p:nvPicPr>
        <p:blipFill>
          <a:blip r:embed="rId3"/>
          <a:stretch>
            <a:fillRect/>
          </a:stretch>
        </p:blipFill>
        <p:spPr>
          <a:xfrm>
            <a:off x="243444" y="556567"/>
            <a:ext cx="11705112" cy="5889108"/>
          </a:xfrm>
          <a:prstGeom prst="rect">
            <a:avLst/>
          </a:prstGeom>
          <a:ln w="15875">
            <a:solidFill>
              <a:schemeClr val="tx1"/>
            </a:solidFill>
          </a:ln>
        </p:spPr>
      </p:pic>
      <p:sp>
        <p:nvSpPr>
          <p:cNvPr id="3" name="TextBox 2">
            <a:extLst>
              <a:ext uri="{FF2B5EF4-FFF2-40B4-BE49-F238E27FC236}">
                <a16:creationId xmlns:a16="http://schemas.microsoft.com/office/drawing/2014/main" id="{7E368048-5362-4D94-B7D3-FC7C44EB263B}"/>
              </a:ext>
            </a:extLst>
          </p:cNvPr>
          <p:cNvSpPr txBox="1"/>
          <p:nvPr/>
        </p:nvSpPr>
        <p:spPr>
          <a:xfrm>
            <a:off x="9688352" y="1169618"/>
            <a:ext cx="1619250" cy="307777"/>
          </a:xfrm>
          <a:prstGeom prst="rect">
            <a:avLst/>
          </a:prstGeom>
          <a:noFill/>
        </p:spPr>
        <p:txBody>
          <a:bodyPr wrap="square" rtlCol="0">
            <a:spAutoFit/>
          </a:bodyPr>
          <a:lstStyle/>
          <a:p>
            <a:r>
              <a:rPr lang="en-US" sz="1400" b="1" dirty="0">
                <a:latin typeface="&quot;arial&quot;"/>
              </a:rPr>
              <a:t>U.S. Rate (124.2)</a:t>
            </a:r>
          </a:p>
        </p:txBody>
      </p:sp>
      <p:sp>
        <p:nvSpPr>
          <p:cNvPr id="4" name="Oval 3">
            <a:extLst>
              <a:ext uri="{FF2B5EF4-FFF2-40B4-BE49-F238E27FC236}">
                <a16:creationId xmlns:a16="http://schemas.microsoft.com/office/drawing/2014/main" id="{9FDEF19A-2DEA-4C0C-8724-D072978DB83D}"/>
              </a:ext>
            </a:extLst>
          </p:cNvPr>
          <p:cNvSpPr/>
          <p:nvPr/>
        </p:nvSpPr>
        <p:spPr>
          <a:xfrm>
            <a:off x="806450" y="3480801"/>
            <a:ext cx="647700" cy="3048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B6BA6F5-8AD2-40E0-B842-9DE77ED4004C}"/>
              </a:ext>
            </a:extLst>
          </p:cNvPr>
          <p:cNvSpPr/>
          <p:nvPr/>
        </p:nvSpPr>
        <p:spPr>
          <a:xfrm>
            <a:off x="10737850" y="3501121"/>
            <a:ext cx="647700" cy="3049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1F0F977-0540-41F0-9A29-9A57249E8A61}"/>
              </a:ext>
            </a:extLst>
          </p:cNvPr>
          <p:cNvSpPr/>
          <p:nvPr/>
        </p:nvSpPr>
        <p:spPr>
          <a:xfrm>
            <a:off x="10372090" y="1141668"/>
            <a:ext cx="731520" cy="3357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C83A972-F98D-44CE-B013-50876EF0FCE3}"/>
              </a:ext>
            </a:extLst>
          </p:cNvPr>
          <p:cNvSpPr txBox="1"/>
          <p:nvPr/>
        </p:nvSpPr>
        <p:spPr>
          <a:xfrm>
            <a:off x="934720" y="6451600"/>
            <a:ext cx="6085840" cy="365760"/>
          </a:xfrm>
          <a:prstGeom prst="rect">
            <a:avLst/>
          </a:prstGeom>
          <a:noFill/>
        </p:spPr>
        <p:txBody>
          <a:bodyPr wrap="square" rtlCol="0">
            <a:spAutoFit/>
          </a:bodyPr>
          <a:lstStyle/>
          <a:p>
            <a:r>
              <a:rPr lang="en-US" b="1" dirty="0">
                <a:latin typeface="&quot;arial&quot;"/>
              </a:rPr>
              <a:t>Source: CDC USCS Website Accessed, May 21, 2020</a:t>
            </a:r>
          </a:p>
        </p:txBody>
      </p:sp>
      <p:sp>
        <p:nvSpPr>
          <p:cNvPr id="9" name="TextBox 8">
            <a:extLst>
              <a:ext uri="{FF2B5EF4-FFF2-40B4-BE49-F238E27FC236}">
                <a16:creationId xmlns:a16="http://schemas.microsoft.com/office/drawing/2014/main" id="{8E38ABAD-8316-42B1-B993-A261F865D045}"/>
              </a:ext>
            </a:extLst>
          </p:cNvPr>
          <p:cNvSpPr txBox="1"/>
          <p:nvPr/>
        </p:nvSpPr>
        <p:spPr>
          <a:xfrm>
            <a:off x="4572000" y="527028"/>
            <a:ext cx="3200400" cy="369332"/>
          </a:xfrm>
          <a:prstGeom prst="rect">
            <a:avLst/>
          </a:prstGeom>
          <a:noFill/>
        </p:spPr>
        <p:txBody>
          <a:bodyPr wrap="square" rtlCol="0">
            <a:spAutoFit/>
          </a:bodyPr>
          <a:lstStyle/>
          <a:p>
            <a:r>
              <a:rPr lang="en-US" b="1" dirty="0">
                <a:solidFill>
                  <a:schemeClr val="bg2">
                    <a:lumMod val="50000"/>
                  </a:schemeClr>
                </a:solidFill>
                <a:latin typeface="&quot;arial&quot;"/>
              </a:rPr>
              <a:t>(Incidence 2012-2016)</a:t>
            </a:r>
          </a:p>
        </p:txBody>
      </p:sp>
      <p:sp>
        <p:nvSpPr>
          <p:cNvPr id="8" name="TextBox 7">
            <a:extLst>
              <a:ext uri="{FF2B5EF4-FFF2-40B4-BE49-F238E27FC236}">
                <a16:creationId xmlns:a16="http://schemas.microsoft.com/office/drawing/2014/main" id="{D2835862-2A80-47BF-AA8D-4ABF378E15F3}"/>
              </a:ext>
            </a:extLst>
          </p:cNvPr>
          <p:cNvSpPr txBox="1"/>
          <p:nvPr/>
        </p:nvSpPr>
        <p:spPr>
          <a:xfrm>
            <a:off x="243444" y="3467516"/>
            <a:ext cx="691276" cy="338554"/>
          </a:xfrm>
          <a:prstGeom prst="rect">
            <a:avLst/>
          </a:prstGeom>
          <a:noFill/>
        </p:spPr>
        <p:txBody>
          <a:bodyPr wrap="square" rtlCol="0">
            <a:spAutoFit/>
          </a:bodyPr>
          <a:lstStyle/>
          <a:p>
            <a:r>
              <a:rPr lang="en-US" sz="1600" b="1" dirty="0">
                <a:solidFill>
                  <a:srgbClr val="FF0000"/>
                </a:solidFill>
                <a:latin typeface="&quot;arial&quot;"/>
              </a:rPr>
              <a:t>25th</a:t>
            </a:r>
          </a:p>
        </p:txBody>
      </p:sp>
    </p:spTree>
    <p:extLst>
      <p:ext uri="{BB962C8B-B14F-4D97-AF65-F5344CB8AC3E}">
        <p14:creationId xmlns:p14="http://schemas.microsoft.com/office/powerpoint/2010/main" val="309897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65760" y="690888"/>
            <a:ext cx="9276080" cy="685800"/>
          </a:xfrm>
        </p:spPr>
        <p:txBody>
          <a:bodyPr/>
          <a:lstStyle/>
          <a:p>
            <a:r>
              <a:rPr lang="en-US" altLang="en-US" sz="4400" b="1" dirty="0">
                <a:solidFill>
                  <a:schemeClr val="tx1"/>
                </a:solidFill>
                <a:latin typeface="&quot;arial&quot;" charset="0"/>
              </a:rPr>
              <a:t>Topic to be Covered</a:t>
            </a:r>
          </a:p>
        </p:txBody>
      </p:sp>
      <p:sp>
        <p:nvSpPr>
          <p:cNvPr id="3" name="Content Placeholder 2"/>
          <p:cNvSpPr>
            <a:spLocks noGrp="1"/>
          </p:cNvSpPr>
          <p:nvPr>
            <p:ph idx="1"/>
          </p:nvPr>
        </p:nvSpPr>
        <p:spPr>
          <a:xfrm>
            <a:off x="57785" y="1568171"/>
            <a:ext cx="12076430" cy="4561832"/>
          </a:xfrm>
        </p:spPr>
        <p:txBody>
          <a:bodyPr/>
          <a:lstStyle/>
          <a:p>
            <a:pPr>
              <a:defRPr/>
            </a:pPr>
            <a:r>
              <a:rPr lang="en-US" sz="3200" dirty="0">
                <a:latin typeface="&quot;arial&quot;"/>
                <a:ea typeface="ＭＳ Ｐゴシック" charset="0"/>
              </a:rPr>
              <a:t>Characteristics of the Kentucky population</a:t>
            </a:r>
          </a:p>
          <a:p>
            <a:pPr>
              <a:defRPr/>
            </a:pPr>
            <a:r>
              <a:rPr lang="en-US" sz="3200" dirty="0">
                <a:latin typeface="&quot;arial&quot;"/>
                <a:ea typeface="ＭＳ Ｐゴシック" charset="0"/>
              </a:rPr>
              <a:t>The major types of cancer for which there are evidence-based interventions</a:t>
            </a:r>
          </a:p>
          <a:p>
            <a:pPr>
              <a:defRPr/>
            </a:pPr>
            <a:r>
              <a:rPr lang="en-US" sz="3200" dirty="0">
                <a:latin typeface="&quot;arial&quot;"/>
                <a:ea typeface="ＭＳ Ｐゴシック" charset="0"/>
              </a:rPr>
              <a:t>Trends and disparities in lung cancer incidence and mortality</a:t>
            </a:r>
          </a:p>
          <a:p>
            <a:pPr>
              <a:defRPr/>
            </a:pPr>
            <a:r>
              <a:rPr lang="en-US" sz="3200" dirty="0">
                <a:latin typeface="&quot;arial&quot;"/>
                <a:ea typeface="ＭＳ Ｐゴシック" charset="0"/>
              </a:rPr>
              <a:t>Discussion (How to address lung cancer disparities)</a:t>
            </a:r>
          </a:p>
          <a:p>
            <a:pPr>
              <a:defRPr/>
            </a:pPr>
            <a:r>
              <a:rPr lang="en-US" sz="3200" dirty="0">
                <a:latin typeface="&quot;arial&quot;"/>
                <a:ea typeface="ＭＳ Ｐゴシック" charset="0"/>
              </a:rPr>
              <a:t>Trends and disparities in breast cancer incidence and mortality</a:t>
            </a:r>
          </a:p>
          <a:p>
            <a:pPr>
              <a:defRPr/>
            </a:pPr>
            <a:r>
              <a:rPr lang="en-US" sz="3200" dirty="0">
                <a:latin typeface="&quot;arial&quot;"/>
                <a:ea typeface="ＭＳ Ｐゴシック" charset="0"/>
              </a:rPr>
              <a:t>Discussion (How to address breast cancer disparities)</a:t>
            </a:r>
          </a:p>
          <a:p>
            <a:pPr>
              <a:defRPr/>
            </a:pPr>
            <a:r>
              <a:rPr lang="en-US" sz="3200" dirty="0">
                <a:latin typeface="&quot;arial&quot;"/>
                <a:ea typeface="ＭＳ Ｐゴシック" charset="0"/>
              </a:rPr>
              <a:t>Trends and disparities in colorectal cancer incidence and mortality</a:t>
            </a:r>
          </a:p>
          <a:p>
            <a:pPr>
              <a:defRPr/>
            </a:pPr>
            <a:r>
              <a:rPr lang="en-US" sz="3200" dirty="0">
                <a:latin typeface="&quot;arial&quot;"/>
                <a:ea typeface="ＭＳ Ｐゴシック" charset="0"/>
              </a:rPr>
              <a:t>Discussion (How to address colorectal cancer disparities)</a:t>
            </a:r>
          </a:p>
          <a:p>
            <a:pPr>
              <a:defRPr/>
            </a:pPr>
            <a:endParaRPr lang="en-US" sz="3200" dirty="0">
              <a:latin typeface="&quot;arial&quot;"/>
              <a:ea typeface="ＭＳ Ｐゴシック" charset="0"/>
            </a:endParaRPr>
          </a:p>
          <a:p>
            <a:pPr>
              <a:defRPr/>
            </a:pPr>
            <a:endParaRPr lang="en-US" sz="3200" dirty="0">
              <a:latin typeface="&quot;arial&quot;"/>
              <a:ea typeface="ＭＳ Ｐゴシック" charset="0"/>
            </a:endParaRPr>
          </a:p>
          <a:p>
            <a:pPr marL="109537" indent="0">
              <a:buNone/>
              <a:defRPr/>
            </a:pPr>
            <a:endParaRPr lang="en-US" sz="3200" dirty="0">
              <a:latin typeface="&quot;arial&quot;"/>
              <a:ea typeface="ＭＳ Ｐゴシック" charset="0"/>
            </a:endParaRPr>
          </a:p>
          <a:p>
            <a:pPr marL="109537" indent="0">
              <a:buNone/>
              <a:defRPr/>
            </a:pPr>
            <a:endParaRPr lang="en-US" sz="3600" dirty="0">
              <a:latin typeface="&quot;arial&quot;"/>
              <a:ea typeface="ＭＳ Ｐゴシック" charset="0"/>
            </a:endParaRPr>
          </a:p>
          <a:p>
            <a:pPr>
              <a:defRPr/>
            </a:pPr>
            <a:endParaRPr lang="en-US" sz="3600" dirty="0">
              <a:latin typeface="&quot;arial&quot;"/>
              <a:ea typeface="ＭＳ Ｐゴシック" charset="0"/>
            </a:endParaRPr>
          </a:p>
          <a:p>
            <a:pPr>
              <a:defRPr/>
            </a:pPr>
            <a:endParaRPr lang="en-US" sz="3600" dirty="0">
              <a:latin typeface="&quot;arial&quot;"/>
              <a:ea typeface="ＭＳ Ｐゴシック" charset="0"/>
            </a:endParaRPr>
          </a:p>
        </p:txBody>
      </p:sp>
      <p:pic>
        <p:nvPicPr>
          <p:cNvPr id="4" name="Picture 3" descr="http://cancer.uky.edu/KCR.png"/>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11226800" y="6130003"/>
            <a:ext cx="849630" cy="559723"/>
          </a:xfrm>
          <a:prstGeom prst="rect">
            <a:avLst/>
          </a:prstGeom>
          <a:solidFill>
            <a:schemeClr val="tx2">
              <a:lumMod val="75000"/>
            </a:schemeClr>
          </a:solidFill>
          <a:ln w="19050">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7A72065-1107-4A14-A9ED-043DF8EFDC0D}"/>
              </a:ext>
            </a:extLst>
          </p:cNvPr>
          <p:cNvGraphicFramePr>
            <a:graphicFrameLocks/>
          </p:cNvGraphicFramePr>
          <p:nvPr>
            <p:extLst>
              <p:ext uri="{D42A27DB-BD31-4B8C-83A1-F6EECF244321}">
                <p14:modId xmlns:p14="http://schemas.microsoft.com/office/powerpoint/2010/main" val="2583769855"/>
              </p:ext>
            </p:extLst>
          </p:nvPr>
        </p:nvGraphicFramePr>
        <p:xfrm>
          <a:off x="831273" y="795646"/>
          <a:ext cx="10295906" cy="5902037"/>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http://cancer.uky.edu/KCR.png">
            <a:extLst>
              <a:ext uri="{FF2B5EF4-FFF2-40B4-BE49-F238E27FC236}">
                <a16:creationId xmlns:a16="http://schemas.microsoft.com/office/drawing/2014/main" id="{61F3E881-FE3E-4401-910E-2479582CAE21}"/>
              </a:ext>
            </a:extLst>
          </p:cNvPr>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11226800" y="6130003"/>
            <a:ext cx="849630" cy="559723"/>
          </a:xfrm>
          <a:prstGeom prst="rect">
            <a:avLst/>
          </a:prstGeom>
          <a:solidFill>
            <a:schemeClr val="tx2">
              <a:lumMod val="75000"/>
            </a:schemeClr>
          </a:solidFill>
          <a:ln w="19050">
            <a:noFill/>
          </a:ln>
        </p:spPr>
      </p:pic>
    </p:spTree>
    <p:extLst>
      <p:ext uri="{BB962C8B-B14F-4D97-AF65-F5344CB8AC3E}">
        <p14:creationId xmlns:p14="http://schemas.microsoft.com/office/powerpoint/2010/main" val="3514405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ACB8CEB-A428-4A52-ADA8-D8244C776ECF}"/>
              </a:ext>
            </a:extLst>
          </p:cNvPr>
          <p:cNvGraphicFramePr>
            <a:graphicFrameLocks/>
          </p:cNvGraphicFramePr>
          <p:nvPr>
            <p:extLst>
              <p:ext uri="{D42A27DB-BD31-4B8C-83A1-F6EECF244321}">
                <p14:modId xmlns:p14="http://schemas.microsoft.com/office/powerpoint/2010/main" val="3172170230"/>
              </p:ext>
            </p:extLst>
          </p:nvPr>
        </p:nvGraphicFramePr>
        <p:xfrm>
          <a:off x="741680" y="701040"/>
          <a:ext cx="10373360" cy="5953759"/>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http://cancer.uky.edu/KCR.png">
            <a:extLst>
              <a:ext uri="{FF2B5EF4-FFF2-40B4-BE49-F238E27FC236}">
                <a16:creationId xmlns:a16="http://schemas.microsoft.com/office/drawing/2014/main" id="{0F22387A-EE8D-4CFB-9E98-3F853E300537}"/>
              </a:ext>
            </a:extLst>
          </p:cNvPr>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11226800" y="6130003"/>
            <a:ext cx="849630" cy="559723"/>
          </a:xfrm>
          <a:prstGeom prst="rect">
            <a:avLst/>
          </a:prstGeom>
          <a:solidFill>
            <a:schemeClr val="tx2">
              <a:lumMod val="75000"/>
            </a:schemeClr>
          </a:solidFill>
          <a:ln w="19050">
            <a:noFill/>
          </a:ln>
        </p:spPr>
      </p:pic>
      <p:cxnSp>
        <p:nvCxnSpPr>
          <p:cNvPr id="4" name="Straight Arrow Connector 3">
            <a:extLst>
              <a:ext uri="{FF2B5EF4-FFF2-40B4-BE49-F238E27FC236}">
                <a16:creationId xmlns:a16="http://schemas.microsoft.com/office/drawing/2014/main" id="{4C4701BA-F811-4954-9FC6-BD182533FD47}"/>
              </a:ext>
            </a:extLst>
          </p:cNvPr>
          <p:cNvCxnSpPr>
            <a:cxnSpLocks/>
          </p:cNvCxnSpPr>
          <p:nvPr/>
        </p:nvCxnSpPr>
        <p:spPr>
          <a:xfrm>
            <a:off x="7921634" y="3525969"/>
            <a:ext cx="0" cy="737687"/>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01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655344C-68A4-4095-8033-5D4BC2FA9108}"/>
              </a:ext>
            </a:extLst>
          </p:cNvPr>
          <p:cNvGraphicFramePr>
            <a:graphicFrameLocks/>
          </p:cNvGraphicFramePr>
          <p:nvPr>
            <p:extLst>
              <p:ext uri="{D42A27DB-BD31-4B8C-83A1-F6EECF244321}">
                <p14:modId xmlns:p14="http://schemas.microsoft.com/office/powerpoint/2010/main" val="541819421"/>
              </p:ext>
            </p:extLst>
          </p:nvPr>
        </p:nvGraphicFramePr>
        <p:xfrm>
          <a:off x="1107440" y="904240"/>
          <a:ext cx="9895840" cy="56388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http://cancer.uky.edu/KCR.png">
            <a:extLst>
              <a:ext uri="{FF2B5EF4-FFF2-40B4-BE49-F238E27FC236}">
                <a16:creationId xmlns:a16="http://schemas.microsoft.com/office/drawing/2014/main" id="{3B591784-E6A8-4368-AA22-AE18B2F3DD17}"/>
              </a:ext>
            </a:extLst>
          </p:cNvPr>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11226800" y="6130003"/>
            <a:ext cx="849630" cy="559723"/>
          </a:xfrm>
          <a:prstGeom prst="rect">
            <a:avLst/>
          </a:prstGeom>
          <a:solidFill>
            <a:schemeClr val="tx2">
              <a:lumMod val="75000"/>
            </a:schemeClr>
          </a:solidFill>
          <a:ln w="19050">
            <a:noFill/>
          </a:ln>
        </p:spPr>
      </p:pic>
      <p:cxnSp>
        <p:nvCxnSpPr>
          <p:cNvPr id="4" name="Straight Arrow Connector 3">
            <a:extLst>
              <a:ext uri="{FF2B5EF4-FFF2-40B4-BE49-F238E27FC236}">
                <a16:creationId xmlns:a16="http://schemas.microsoft.com/office/drawing/2014/main" id="{1A21CF5C-D0FA-4EDA-B517-FC306B48699A}"/>
              </a:ext>
            </a:extLst>
          </p:cNvPr>
          <p:cNvCxnSpPr>
            <a:cxnSpLocks/>
          </p:cNvCxnSpPr>
          <p:nvPr/>
        </p:nvCxnSpPr>
        <p:spPr>
          <a:xfrm>
            <a:off x="10595935" y="4056534"/>
            <a:ext cx="0" cy="483569"/>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44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2E86F47-372A-43BA-83EC-C3E11F1EE2DD}"/>
              </a:ext>
            </a:extLst>
          </p:cNvPr>
          <p:cNvGraphicFramePr>
            <a:graphicFrameLocks/>
          </p:cNvGraphicFramePr>
          <p:nvPr>
            <p:extLst>
              <p:ext uri="{D42A27DB-BD31-4B8C-83A1-F6EECF244321}">
                <p14:modId xmlns:p14="http://schemas.microsoft.com/office/powerpoint/2010/main" val="1021016467"/>
              </p:ext>
            </p:extLst>
          </p:nvPr>
        </p:nvGraphicFramePr>
        <p:xfrm>
          <a:off x="853440" y="843280"/>
          <a:ext cx="10170160" cy="577088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http://cancer.uky.edu/KCR.png">
            <a:extLst>
              <a:ext uri="{FF2B5EF4-FFF2-40B4-BE49-F238E27FC236}">
                <a16:creationId xmlns:a16="http://schemas.microsoft.com/office/drawing/2014/main" id="{CB808091-3AFB-4717-9FDD-DEC06782050F}"/>
              </a:ext>
            </a:extLst>
          </p:cNvPr>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11226800" y="6130003"/>
            <a:ext cx="849630" cy="559723"/>
          </a:xfrm>
          <a:prstGeom prst="rect">
            <a:avLst/>
          </a:prstGeom>
          <a:solidFill>
            <a:schemeClr val="tx2">
              <a:lumMod val="75000"/>
            </a:schemeClr>
          </a:solidFill>
          <a:ln w="19050">
            <a:noFill/>
          </a:ln>
        </p:spPr>
      </p:pic>
      <p:cxnSp>
        <p:nvCxnSpPr>
          <p:cNvPr id="4" name="Straight Arrow Connector 3">
            <a:extLst>
              <a:ext uri="{FF2B5EF4-FFF2-40B4-BE49-F238E27FC236}">
                <a16:creationId xmlns:a16="http://schemas.microsoft.com/office/drawing/2014/main" id="{E80927C9-76BF-4CCA-B887-A73B209CC21A}"/>
              </a:ext>
            </a:extLst>
          </p:cNvPr>
          <p:cNvCxnSpPr>
            <a:cxnSpLocks/>
          </p:cNvCxnSpPr>
          <p:nvPr/>
        </p:nvCxnSpPr>
        <p:spPr>
          <a:xfrm>
            <a:off x="10382811" y="3252286"/>
            <a:ext cx="0" cy="1032634"/>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47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0EFB34B-37F2-4EB0-91DE-6EA28B5538E9}"/>
              </a:ext>
            </a:extLst>
          </p:cNvPr>
          <p:cNvGraphicFramePr>
            <a:graphicFrameLocks/>
          </p:cNvGraphicFramePr>
          <p:nvPr>
            <p:extLst>
              <p:ext uri="{D42A27DB-BD31-4B8C-83A1-F6EECF244321}">
                <p14:modId xmlns:p14="http://schemas.microsoft.com/office/powerpoint/2010/main" val="2693113268"/>
              </p:ext>
            </p:extLst>
          </p:nvPr>
        </p:nvGraphicFramePr>
        <p:xfrm>
          <a:off x="809626" y="695326"/>
          <a:ext cx="10401300" cy="5915024"/>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http://cancer.uky.edu/KCR.png">
            <a:extLst>
              <a:ext uri="{FF2B5EF4-FFF2-40B4-BE49-F238E27FC236}">
                <a16:creationId xmlns:a16="http://schemas.microsoft.com/office/drawing/2014/main" id="{44F02C6F-23BB-4BDB-B170-04724C346F0A}"/>
              </a:ext>
            </a:extLst>
          </p:cNvPr>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11226800" y="6130003"/>
            <a:ext cx="849630" cy="559723"/>
          </a:xfrm>
          <a:prstGeom prst="rect">
            <a:avLst/>
          </a:prstGeom>
          <a:solidFill>
            <a:schemeClr val="tx2">
              <a:lumMod val="75000"/>
            </a:schemeClr>
          </a:solidFill>
          <a:ln w="19050">
            <a:noFill/>
          </a:ln>
        </p:spPr>
      </p:pic>
      <p:cxnSp>
        <p:nvCxnSpPr>
          <p:cNvPr id="4" name="Straight Arrow Connector 3">
            <a:extLst>
              <a:ext uri="{FF2B5EF4-FFF2-40B4-BE49-F238E27FC236}">
                <a16:creationId xmlns:a16="http://schemas.microsoft.com/office/drawing/2014/main" id="{02EC863A-2E87-49D7-B318-AB80D7390B72}"/>
              </a:ext>
            </a:extLst>
          </p:cNvPr>
          <p:cNvCxnSpPr>
            <a:cxnSpLocks/>
          </p:cNvCxnSpPr>
          <p:nvPr/>
        </p:nvCxnSpPr>
        <p:spPr>
          <a:xfrm>
            <a:off x="10712704" y="2690037"/>
            <a:ext cx="0" cy="140349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44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C992E-27AC-41B9-A9CE-D1AC45BB1196}"/>
              </a:ext>
            </a:extLst>
          </p:cNvPr>
          <p:cNvSpPr>
            <a:spLocks noGrp="1"/>
          </p:cNvSpPr>
          <p:nvPr>
            <p:ph type="title"/>
          </p:nvPr>
        </p:nvSpPr>
        <p:spPr/>
        <p:txBody>
          <a:bodyPr/>
          <a:lstStyle/>
          <a:p>
            <a:r>
              <a:rPr lang="en-US" b="1" dirty="0">
                <a:latin typeface="&quot;arial&quot;"/>
              </a:rPr>
              <a:t>Breast Cancer </a:t>
            </a:r>
            <a:r>
              <a:rPr lang="en-US" b="1" dirty="0">
                <a:solidFill>
                  <a:srgbClr val="FF0000"/>
                </a:solidFill>
                <a:latin typeface="&quot;arial&quot;"/>
              </a:rPr>
              <a:t>Mortality</a:t>
            </a:r>
          </a:p>
        </p:txBody>
      </p:sp>
      <p:pic>
        <p:nvPicPr>
          <p:cNvPr id="3" name="Picture 2" descr="http://cancer.uky.edu/KCR.png">
            <a:extLst>
              <a:ext uri="{FF2B5EF4-FFF2-40B4-BE49-F238E27FC236}">
                <a16:creationId xmlns:a16="http://schemas.microsoft.com/office/drawing/2014/main" id="{B9D303F2-7696-4E88-8D57-D44B4A2A21A6}"/>
              </a:ext>
            </a:extLst>
          </p:cNvPr>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a:off x="11226800" y="6130003"/>
            <a:ext cx="849630" cy="559723"/>
          </a:xfrm>
          <a:prstGeom prst="rect">
            <a:avLst/>
          </a:prstGeom>
          <a:solidFill>
            <a:schemeClr val="tx2">
              <a:lumMod val="75000"/>
            </a:schemeClr>
          </a:solidFill>
          <a:ln w="19050">
            <a:noFill/>
          </a:ln>
        </p:spPr>
      </p:pic>
    </p:spTree>
    <p:extLst>
      <p:ext uri="{BB962C8B-B14F-4D97-AF65-F5344CB8AC3E}">
        <p14:creationId xmlns:p14="http://schemas.microsoft.com/office/powerpoint/2010/main" val="3607841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1FA5FFE-0E65-42A7-BCA5-7F3D7A3BBF33}"/>
              </a:ext>
            </a:extLst>
          </p:cNvPr>
          <p:cNvGraphicFramePr>
            <a:graphicFrameLocks/>
          </p:cNvGraphicFramePr>
          <p:nvPr>
            <p:extLst>
              <p:ext uri="{D42A27DB-BD31-4B8C-83A1-F6EECF244321}">
                <p14:modId xmlns:p14="http://schemas.microsoft.com/office/powerpoint/2010/main" val="45919102"/>
              </p:ext>
            </p:extLst>
          </p:nvPr>
        </p:nvGraphicFramePr>
        <p:xfrm>
          <a:off x="1087120" y="648929"/>
          <a:ext cx="9757860" cy="6005871"/>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http://cancer.uky.edu/KCR.png">
            <a:extLst>
              <a:ext uri="{FF2B5EF4-FFF2-40B4-BE49-F238E27FC236}">
                <a16:creationId xmlns:a16="http://schemas.microsoft.com/office/drawing/2014/main" id="{049D6115-6EB4-4B44-BEE1-2685E4E87BD8}"/>
              </a:ext>
            </a:extLst>
          </p:cNvPr>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11226800" y="6130003"/>
            <a:ext cx="849630" cy="559723"/>
          </a:xfrm>
          <a:prstGeom prst="rect">
            <a:avLst/>
          </a:prstGeom>
          <a:solidFill>
            <a:schemeClr val="tx2">
              <a:lumMod val="75000"/>
            </a:schemeClr>
          </a:solidFill>
          <a:ln w="19050">
            <a:noFill/>
          </a:ln>
        </p:spPr>
      </p:pic>
      <p:sp>
        <p:nvSpPr>
          <p:cNvPr id="4" name="Oval 3">
            <a:extLst>
              <a:ext uri="{FF2B5EF4-FFF2-40B4-BE49-F238E27FC236}">
                <a16:creationId xmlns:a16="http://schemas.microsoft.com/office/drawing/2014/main" id="{4C48F791-AA7D-4CA4-99A9-DF73F54471CA}"/>
              </a:ext>
            </a:extLst>
          </p:cNvPr>
          <p:cNvSpPr/>
          <p:nvPr/>
        </p:nvSpPr>
        <p:spPr>
          <a:xfrm rot="15997058">
            <a:off x="9190004" y="3645629"/>
            <a:ext cx="579120" cy="24097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920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E677493-355F-4B41-9806-65F152230C8C}"/>
              </a:ext>
            </a:extLst>
          </p:cNvPr>
          <p:cNvGraphicFramePr>
            <a:graphicFrameLocks/>
          </p:cNvGraphicFramePr>
          <p:nvPr>
            <p:extLst>
              <p:ext uri="{D42A27DB-BD31-4B8C-83A1-F6EECF244321}">
                <p14:modId xmlns:p14="http://schemas.microsoft.com/office/powerpoint/2010/main" val="4851240"/>
              </p:ext>
            </p:extLst>
          </p:nvPr>
        </p:nvGraphicFramePr>
        <p:xfrm>
          <a:off x="1148080" y="721360"/>
          <a:ext cx="9824720" cy="5974079"/>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http://cancer.uky.edu/KCR.png">
            <a:extLst>
              <a:ext uri="{FF2B5EF4-FFF2-40B4-BE49-F238E27FC236}">
                <a16:creationId xmlns:a16="http://schemas.microsoft.com/office/drawing/2014/main" id="{30B7044A-595C-4ACA-AD51-733421152A73}"/>
              </a:ext>
            </a:extLst>
          </p:cNvPr>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11226800" y="6130003"/>
            <a:ext cx="849630" cy="559723"/>
          </a:xfrm>
          <a:prstGeom prst="rect">
            <a:avLst/>
          </a:prstGeom>
          <a:solidFill>
            <a:schemeClr val="tx2">
              <a:lumMod val="75000"/>
            </a:schemeClr>
          </a:solidFill>
          <a:ln w="19050">
            <a:noFill/>
          </a:ln>
        </p:spPr>
      </p:pic>
      <p:sp>
        <p:nvSpPr>
          <p:cNvPr id="4" name="Oval 3">
            <a:extLst>
              <a:ext uri="{FF2B5EF4-FFF2-40B4-BE49-F238E27FC236}">
                <a16:creationId xmlns:a16="http://schemas.microsoft.com/office/drawing/2014/main" id="{C602D21E-0F4D-47DD-9C51-1D83C75771F6}"/>
              </a:ext>
            </a:extLst>
          </p:cNvPr>
          <p:cNvSpPr/>
          <p:nvPr/>
        </p:nvSpPr>
        <p:spPr>
          <a:xfrm>
            <a:off x="10368280" y="4114800"/>
            <a:ext cx="487680" cy="92456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491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015CB22-A927-4E72-BE66-59172B223938}"/>
              </a:ext>
            </a:extLst>
          </p:cNvPr>
          <p:cNvGraphicFramePr>
            <a:graphicFrameLocks/>
          </p:cNvGraphicFramePr>
          <p:nvPr>
            <p:extLst>
              <p:ext uri="{D42A27DB-BD31-4B8C-83A1-F6EECF244321}">
                <p14:modId xmlns:p14="http://schemas.microsoft.com/office/powerpoint/2010/main" val="3460926383"/>
              </p:ext>
            </p:extLst>
          </p:nvPr>
        </p:nvGraphicFramePr>
        <p:xfrm>
          <a:off x="1168400" y="650240"/>
          <a:ext cx="9672320" cy="6065520"/>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6EC9B5D5-5C2B-4A7D-8EF4-151B48B9718D}"/>
              </a:ext>
            </a:extLst>
          </p:cNvPr>
          <p:cNvCxnSpPr>
            <a:cxnSpLocks/>
          </p:cNvCxnSpPr>
          <p:nvPr/>
        </p:nvCxnSpPr>
        <p:spPr>
          <a:xfrm>
            <a:off x="10320764" y="3985248"/>
            <a:ext cx="0" cy="926994"/>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 name="Picture 4" descr="http://cancer.uky.edu/KCR.png">
            <a:extLst>
              <a:ext uri="{FF2B5EF4-FFF2-40B4-BE49-F238E27FC236}">
                <a16:creationId xmlns:a16="http://schemas.microsoft.com/office/drawing/2014/main" id="{4ADED990-DCD9-4BF7-89E0-A3AD0310B58A}"/>
              </a:ext>
            </a:extLst>
          </p:cNvPr>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11226800" y="6130003"/>
            <a:ext cx="849630" cy="559723"/>
          </a:xfrm>
          <a:prstGeom prst="rect">
            <a:avLst/>
          </a:prstGeom>
          <a:solidFill>
            <a:schemeClr val="tx2">
              <a:lumMod val="75000"/>
            </a:schemeClr>
          </a:solidFill>
          <a:ln w="19050">
            <a:noFill/>
          </a:ln>
        </p:spPr>
      </p:pic>
    </p:spTree>
    <p:extLst>
      <p:ext uri="{BB962C8B-B14F-4D97-AF65-F5344CB8AC3E}">
        <p14:creationId xmlns:p14="http://schemas.microsoft.com/office/powerpoint/2010/main" val="121080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EDFB1-A132-4595-BCBD-7385F54C65EF}"/>
              </a:ext>
            </a:extLst>
          </p:cNvPr>
          <p:cNvSpPr>
            <a:spLocks noGrp="1"/>
          </p:cNvSpPr>
          <p:nvPr>
            <p:ph type="title"/>
          </p:nvPr>
        </p:nvSpPr>
        <p:spPr>
          <a:xfrm>
            <a:off x="716478" y="660135"/>
            <a:ext cx="10972800" cy="685801"/>
          </a:xfrm>
        </p:spPr>
        <p:txBody>
          <a:bodyPr/>
          <a:lstStyle/>
          <a:p>
            <a:r>
              <a:rPr lang="en-US" b="1" dirty="0">
                <a:latin typeface="&quot;arial&quot;"/>
              </a:rPr>
              <a:t>Breast Cancer Discussion Questions</a:t>
            </a:r>
          </a:p>
        </p:txBody>
      </p:sp>
      <p:sp>
        <p:nvSpPr>
          <p:cNvPr id="3" name="Content Placeholder 2">
            <a:extLst>
              <a:ext uri="{FF2B5EF4-FFF2-40B4-BE49-F238E27FC236}">
                <a16:creationId xmlns:a16="http://schemas.microsoft.com/office/drawing/2014/main" id="{1FCC1AE3-57CA-4DD9-9D2C-12E27896392C}"/>
              </a:ext>
            </a:extLst>
          </p:cNvPr>
          <p:cNvSpPr>
            <a:spLocks noGrp="1"/>
          </p:cNvSpPr>
          <p:nvPr>
            <p:ph idx="1"/>
          </p:nvPr>
        </p:nvSpPr>
        <p:spPr>
          <a:xfrm>
            <a:off x="609600" y="1464360"/>
            <a:ext cx="10972800" cy="5094514"/>
          </a:xfrm>
        </p:spPr>
        <p:txBody>
          <a:bodyPr/>
          <a:lstStyle/>
          <a:p>
            <a:r>
              <a:rPr lang="en-US" sz="3200" dirty="0">
                <a:latin typeface="&quot;arial&quot;"/>
              </a:rPr>
              <a:t>How can we address issues of health equity and reduce the breast cancer mortality rate among women in Appalachian Kentucky through increased screening?</a:t>
            </a:r>
          </a:p>
          <a:p>
            <a:pPr lvl="0"/>
            <a:r>
              <a:rPr lang="en-US" sz="3200" dirty="0">
                <a:solidFill>
                  <a:prstClr val="black"/>
                </a:solidFill>
                <a:latin typeface="&quot;arial&quot;"/>
              </a:rPr>
              <a:t>How can we address issues of health equity and further reduce the breast cancer mortality rate among African American women in Kentucky who are at greater risk for triple negative breast cancer?</a:t>
            </a:r>
          </a:p>
          <a:p>
            <a:r>
              <a:rPr lang="en-US" sz="3200" dirty="0">
                <a:latin typeface="&quot;arial&quot;"/>
              </a:rPr>
              <a:t>Why has the Kentucky breast cancer mortality rate remained flat in recent years?</a:t>
            </a:r>
          </a:p>
        </p:txBody>
      </p:sp>
      <p:pic>
        <p:nvPicPr>
          <p:cNvPr id="4" name="Picture 3" descr="http://cancer.uky.edu/KCR.png">
            <a:extLst>
              <a:ext uri="{FF2B5EF4-FFF2-40B4-BE49-F238E27FC236}">
                <a16:creationId xmlns:a16="http://schemas.microsoft.com/office/drawing/2014/main" id="{0AEDA061-CA0B-4CC4-BBEE-F7A2896DC556}"/>
              </a:ext>
            </a:extLst>
          </p:cNvPr>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11226800" y="6130003"/>
            <a:ext cx="849630" cy="559723"/>
          </a:xfrm>
          <a:prstGeom prst="rect">
            <a:avLst/>
          </a:prstGeom>
          <a:solidFill>
            <a:schemeClr val="tx2">
              <a:lumMod val="75000"/>
            </a:schemeClr>
          </a:solidFill>
          <a:ln w="19050">
            <a:noFill/>
          </a:ln>
        </p:spPr>
      </p:pic>
    </p:spTree>
    <p:extLst>
      <p:ext uri="{BB962C8B-B14F-4D97-AF65-F5344CB8AC3E}">
        <p14:creationId xmlns:p14="http://schemas.microsoft.com/office/powerpoint/2010/main" val="3361998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76920-14DE-4EC7-A73D-336E656236A2}"/>
              </a:ext>
            </a:extLst>
          </p:cNvPr>
          <p:cNvSpPr>
            <a:spLocks noGrp="1"/>
          </p:cNvSpPr>
          <p:nvPr>
            <p:ph type="title"/>
          </p:nvPr>
        </p:nvSpPr>
        <p:spPr>
          <a:xfrm>
            <a:off x="838200" y="365126"/>
            <a:ext cx="10515600" cy="749300"/>
          </a:xfrm>
        </p:spPr>
        <p:txBody>
          <a:bodyPr>
            <a:normAutofit/>
          </a:bodyPr>
          <a:lstStyle/>
          <a:p>
            <a:r>
              <a:rPr lang="en-US" sz="3200" b="1" dirty="0">
                <a:latin typeface="+mn-lt"/>
              </a:rPr>
              <a:t>Characteristics of the Kentucky Population</a:t>
            </a:r>
          </a:p>
        </p:txBody>
      </p:sp>
      <p:graphicFrame>
        <p:nvGraphicFramePr>
          <p:cNvPr id="4" name="Table 4">
            <a:extLst>
              <a:ext uri="{FF2B5EF4-FFF2-40B4-BE49-F238E27FC236}">
                <a16:creationId xmlns:a16="http://schemas.microsoft.com/office/drawing/2014/main" id="{5E80E5F8-7DE4-48AF-A3C1-0E949D614642}"/>
              </a:ext>
            </a:extLst>
          </p:cNvPr>
          <p:cNvGraphicFramePr>
            <a:graphicFrameLocks noGrp="1"/>
          </p:cNvGraphicFramePr>
          <p:nvPr>
            <p:ph idx="1"/>
            <p:extLst>
              <p:ext uri="{D42A27DB-BD31-4B8C-83A1-F6EECF244321}">
                <p14:modId xmlns:p14="http://schemas.microsoft.com/office/powerpoint/2010/main" val="2569237910"/>
              </p:ext>
            </p:extLst>
          </p:nvPr>
        </p:nvGraphicFramePr>
        <p:xfrm>
          <a:off x="833120" y="1044309"/>
          <a:ext cx="10520680" cy="4991365"/>
        </p:xfrm>
        <a:graphic>
          <a:graphicData uri="http://schemas.openxmlformats.org/drawingml/2006/table">
            <a:tbl>
              <a:tblPr firstRow="1" bandRow="1">
                <a:tableStyleId>{5C22544A-7EE6-4342-B048-85BDC9FD1C3A}</a:tableStyleId>
              </a:tblPr>
              <a:tblGrid>
                <a:gridCol w="4003040">
                  <a:extLst>
                    <a:ext uri="{9D8B030D-6E8A-4147-A177-3AD203B41FA5}">
                      <a16:colId xmlns:a16="http://schemas.microsoft.com/office/drawing/2014/main" val="3648578076"/>
                    </a:ext>
                  </a:extLst>
                </a:gridCol>
                <a:gridCol w="2204720">
                  <a:extLst>
                    <a:ext uri="{9D8B030D-6E8A-4147-A177-3AD203B41FA5}">
                      <a16:colId xmlns:a16="http://schemas.microsoft.com/office/drawing/2014/main" val="3682513542"/>
                    </a:ext>
                  </a:extLst>
                </a:gridCol>
                <a:gridCol w="2169795">
                  <a:extLst>
                    <a:ext uri="{9D8B030D-6E8A-4147-A177-3AD203B41FA5}">
                      <a16:colId xmlns:a16="http://schemas.microsoft.com/office/drawing/2014/main" val="2753907955"/>
                    </a:ext>
                  </a:extLst>
                </a:gridCol>
                <a:gridCol w="2143125">
                  <a:extLst>
                    <a:ext uri="{9D8B030D-6E8A-4147-A177-3AD203B41FA5}">
                      <a16:colId xmlns:a16="http://schemas.microsoft.com/office/drawing/2014/main" val="3233065964"/>
                    </a:ext>
                  </a:extLst>
                </a:gridCol>
              </a:tblGrid>
              <a:tr h="419365">
                <a:tc>
                  <a:txBody>
                    <a:bodyPr/>
                    <a:lstStyle/>
                    <a:p>
                      <a:pPr algn="ctr"/>
                      <a:r>
                        <a:rPr lang="en-US" sz="2400" dirty="0">
                          <a:solidFill>
                            <a:schemeClr val="bg1"/>
                          </a:solidFill>
                        </a:rPr>
                        <a:t>Demographic Characteristics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Kentucky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Appalachian KY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United States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7154424"/>
                  </a:ext>
                </a:extLst>
              </a:tr>
              <a:tr h="419365">
                <a:tc>
                  <a:txBody>
                    <a:bodyPr/>
                    <a:lstStyle/>
                    <a:p>
                      <a:r>
                        <a:rPr lang="en-US" sz="2400" b="1" dirty="0">
                          <a:solidFill>
                            <a:schemeClr val="tx1"/>
                          </a:solidFill>
                        </a:rPr>
                        <a:t>Population*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b="1" dirty="0"/>
                        <a:t>4,467,673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b="1" dirty="0"/>
                        <a:t>1,192,868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b="1" dirty="0"/>
                        <a:t>328,239,523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74776302"/>
                  </a:ext>
                </a:extLst>
              </a:tr>
              <a:tr h="419365">
                <a:tc>
                  <a:txBody>
                    <a:bodyPr/>
                    <a:lstStyle/>
                    <a:p>
                      <a:r>
                        <a:rPr lang="en-US" sz="2400" b="1" dirty="0"/>
                        <a:t>% White*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t>87.6%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t>94.5%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t>76.5%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8247617"/>
                  </a:ext>
                </a:extLst>
              </a:tr>
              <a:tr h="419365">
                <a:tc>
                  <a:txBody>
                    <a:bodyPr/>
                    <a:lstStyle/>
                    <a:p>
                      <a:r>
                        <a:rPr lang="en-US" sz="2400" b="1" dirty="0"/>
                        <a:t>% African American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b="1" dirty="0"/>
                        <a:t>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b="1"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b="1" dirty="0"/>
                        <a:t>13.4%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38064364"/>
                  </a:ext>
                </a:extLst>
              </a:tr>
              <a:tr h="419365">
                <a:tc>
                  <a:txBody>
                    <a:bodyPr/>
                    <a:lstStyle/>
                    <a:p>
                      <a:r>
                        <a:rPr lang="en-US" sz="2400" b="1" dirty="0"/>
                        <a:t>% All Other Races*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t>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609996"/>
                  </a:ext>
                </a:extLst>
              </a:tr>
              <a:tr h="419365">
                <a:tc>
                  <a:txBody>
                    <a:bodyPr/>
                    <a:lstStyle/>
                    <a:p>
                      <a:r>
                        <a:rPr lang="en-US" sz="2400" b="1" dirty="0"/>
                        <a:t>% Below Poverty*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b="1" dirty="0"/>
                        <a:t>16.9%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b="1" dirty="0">
                          <a:solidFill>
                            <a:srgbClr val="FF0000"/>
                          </a:solidFill>
                        </a:rPr>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b="1" dirty="0"/>
                        <a:t>11.8%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16033906"/>
                  </a:ext>
                </a:extLst>
              </a:tr>
              <a:tr h="419365">
                <a:tc>
                  <a:txBody>
                    <a:bodyPr/>
                    <a:lstStyle/>
                    <a:p>
                      <a:r>
                        <a:rPr lang="en-US" sz="2400" b="1" dirty="0"/>
                        <a:t>% High School Degree**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t>85.7%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FF0000"/>
                          </a:solidFill>
                        </a:rPr>
                        <a:t>77.8%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t>87.7%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5659772"/>
                  </a:ext>
                </a:extLst>
              </a:tr>
              <a:tr h="419365">
                <a:tc>
                  <a:txBody>
                    <a:bodyPr/>
                    <a:lstStyle/>
                    <a:p>
                      <a:r>
                        <a:rPr lang="en-US" sz="2400" b="1" dirty="0"/>
                        <a:t>% Bachelor’s Degree**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b="1" dirty="0"/>
                        <a:t>23.6%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b="1" dirty="0">
                          <a:solidFill>
                            <a:srgbClr val="FF0000"/>
                          </a:solidFill>
                        </a:rPr>
                        <a:t>14.7%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b="1" dirty="0"/>
                        <a:t>31.5%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29697966"/>
                  </a:ext>
                </a:extLst>
              </a:tr>
              <a:tr h="419365">
                <a:tc>
                  <a:txBody>
                    <a:bodyPr/>
                    <a:lstStyle/>
                    <a:p>
                      <a:r>
                        <a:rPr lang="en-US" sz="2400" b="1" dirty="0"/>
                        <a:t>% Living in Rural Areas*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t>41.0%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FF0000"/>
                          </a:solidFill>
                        </a:rPr>
                        <a:t>85.6%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t>18.3%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0855499"/>
                  </a:ext>
                </a:extLst>
              </a:tr>
              <a:tr h="419365">
                <a:tc>
                  <a:txBody>
                    <a:bodyPr/>
                    <a:lstStyle/>
                    <a:p>
                      <a:r>
                        <a:rPr lang="en-US" sz="2400" b="1" dirty="0"/>
                        <a:t># of New Primary Cancers***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b="1" dirty="0"/>
                        <a:t>30,137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b="1" dirty="0"/>
                        <a:t>8,681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b="1" dirty="0"/>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07714930"/>
                  </a:ext>
                </a:extLst>
              </a:tr>
              <a:tr h="419365">
                <a:tc gridSpan="4">
                  <a:txBody>
                    <a:bodyPr/>
                    <a:lstStyle/>
                    <a:p>
                      <a:r>
                        <a:rPr lang="en-US" b="1" dirty="0"/>
                        <a:t>* U.S. Census QuickFacts 2019,  **U.S. Census QuickFacts 2014-2018,  *** Kentucky Cancer Registry 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2332052"/>
                  </a:ext>
                </a:extLst>
              </a:tr>
            </a:tbl>
          </a:graphicData>
        </a:graphic>
      </p:graphicFrame>
      <p:sp>
        <p:nvSpPr>
          <p:cNvPr id="6" name="Arrow: Right 5">
            <a:extLst>
              <a:ext uri="{FF2B5EF4-FFF2-40B4-BE49-F238E27FC236}">
                <a16:creationId xmlns:a16="http://schemas.microsoft.com/office/drawing/2014/main" id="{D3AC262C-AF32-4F33-A219-FD88F0977689}"/>
              </a:ext>
            </a:extLst>
          </p:cNvPr>
          <p:cNvSpPr/>
          <p:nvPr/>
        </p:nvSpPr>
        <p:spPr>
          <a:xfrm>
            <a:off x="579120" y="1574800"/>
            <a:ext cx="254000" cy="21336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583892B8-E5A2-442A-9624-5B9C51A3FD37}"/>
              </a:ext>
            </a:extLst>
          </p:cNvPr>
          <p:cNvSpPr/>
          <p:nvPr/>
        </p:nvSpPr>
        <p:spPr>
          <a:xfrm>
            <a:off x="579120" y="2035174"/>
            <a:ext cx="254000" cy="21336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DA8FA4DD-1455-45CF-A7A1-761B20646F76}"/>
              </a:ext>
            </a:extLst>
          </p:cNvPr>
          <p:cNvSpPr/>
          <p:nvPr/>
        </p:nvSpPr>
        <p:spPr>
          <a:xfrm>
            <a:off x="574040" y="2495548"/>
            <a:ext cx="254000" cy="21336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8A029596-9088-4307-9610-1ADBEBBFD726}"/>
              </a:ext>
            </a:extLst>
          </p:cNvPr>
          <p:cNvSpPr/>
          <p:nvPr/>
        </p:nvSpPr>
        <p:spPr>
          <a:xfrm>
            <a:off x="579120" y="2955922"/>
            <a:ext cx="254000" cy="21336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C41FD6A6-46AE-4725-A2E2-CBA4638C1FF3}"/>
              </a:ext>
            </a:extLst>
          </p:cNvPr>
          <p:cNvSpPr/>
          <p:nvPr/>
        </p:nvSpPr>
        <p:spPr>
          <a:xfrm>
            <a:off x="579120" y="3468370"/>
            <a:ext cx="254000" cy="21336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3C0D57E8-6192-46A4-BDE1-D8C9C2E1677E}"/>
              </a:ext>
            </a:extLst>
          </p:cNvPr>
          <p:cNvSpPr/>
          <p:nvPr/>
        </p:nvSpPr>
        <p:spPr>
          <a:xfrm>
            <a:off x="584200" y="3876670"/>
            <a:ext cx="254000" cy="21336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DABF5F3A-9897-40CF-AAF0-90FF08EF1FA8}"/>
              </a:ext>
            </a:extLst>
          </p:cNvPr>
          <p:cNvSpPr/>
          <p:nvPr/>
        </p:nvSpPr>
        <p:spPr>
          <a:xfrm>
            <a:off x="574040" y="4358638"/>
            <a:ext cx="254000" cy="21336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BDC6D625-D2B7-4AD0-A17B-5481FC0A0049}"/>
              </a:ext>
            </a:extLst>
          </p:cNvPr>
          <p:cNvSpPr/>
          <p:nvPr/>
        </p:nvSpPr>
        <p:spPr>
          <a:xfrm>
            <a:off x="574040" y="4819012"/>
            <a:ext cx="254000" cy="21336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EAA78B36-5B6F-45F1-A648-5099FAC1B692}"/>
              </a:ext>
            </a:extLst>
          </p:cNvPr>
          <p:cNvSpPr/>
          <p:nvPr/>
        </p:nvSpPr>
        <p:spPr>
          <a:xfrm>
            <a:off x="548640" y="5240020"/>
            <a:ext cx="254000" cy="21336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http://cancer.uky.edu/KCR.png">
            <a:extLst>
              <a:ext uri="{FF2B5EF4-FFF2-40B4-BE49-F238E27FC236}">
                <a16:creationId xmlns:a16="http://schemas.microsoft.com/office/drawing/2014/main" id="{A75B61AF-13C4-4563-85AE-E261D4F2688F}"/>
              </a:ext>
            </a:extLst>
          </p:cNvPr>
          <p:cNvPicPr>
            <a:picLocks noChangeAspect="1" noChangeArrowheads="1"/>
          </p:cNvPicPr>
          <p:nvPr/>
        </p:nvPicPr>
        <p:blipFill>
          <a:blip r:embed="rId2">
            <a:duotone>
              <a:srgbClr val="4584D3">
                <a:shade val="45000"/>
                <a:satMod val="135000"/>
              </a:srgbClr>
              <a:prstClr val="white"/>
            </a:duotone>
          </a:blip>
          <a:srcRect/>
          <a:stretch>
            <a:fillRect/>
          </a:stretch>
        </p:blipFill>
        <p:spPr bwMode="auto">
          <a:xfrm>
            <a:off x="11226800" y="6130003"/>
            <a:ext cx="849630" cy="559723"/>
          </a:xfrm>
          <a:prstGeom prst="rect">
            <a:avLst/>
          </a:prstGeom>
          <a:solidFill>
            <a:srgbClr val="073E87">
              <a:lumMod val="75000"/>
            </a:srgbClr>
          </a:solidFill>
          <a:ln w="19050">
            <a:noFill/>
          </a:ln>
        </p:spPr>
      </p:pic>
    </p:spTree>
    <p:extLst>
      <p:ext uri="{BB962C8B-B14F-4D97-AF65-F5344CB8AC3E}">
        <p14:creationId xmlns:p14="http://schemas.microsoft.com/office/powerpoint/2010/main" val="249493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20"/>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C992E-27AC-41B9-A9CE-D1AC45BB1196}"/>
              </a:ext>
            </a:extLst>
          </p:cNvPr>
          <p:cNvSpPr>
            <a:spLocks noGrp="1"/>
          </p:cNvSpPr>
          <p:nvPr>
            <p:ph type="title"/>
          </p:nvPr>
        </p:nvSpPr>
        <p:spPr/>
        <p:txBody>
          <a:bodyPr/>
          <a:lstStyle/>
          <a:p>
            <a:r>
              <a:rPr lang="en-US" b="1" dirty="0">
                <a:latin typeface="&quot;arial&quot;"/>
              </a:rPr>
              <a:t>Colorectal Cancer </a:t>
            </a:r>
            <a:r>
              <a:rPr lang="en-US" b="1" dirty="0">
                <a:solidFill>
                  <a:schemeClr val="tx2">
                    <a:lumMod val="60000"/>
                    <a:lumOff val="40000"/>
                  </a:schemeClr>
                </a:solidFill>
                <a:latin typeface="&quot;arial&quot;"/>
              </a:rPr>
              <a:t>Incidence</a:t>
            </a:r>
          </a:p>
        </p:txBody>
      </p:sp>
      <p:pic>
        <p:nvPicPr>
          <p:cNvPr id="3" name="Picture 2" descr="http://cancer.uky.edu/KCR.png">
            <a:extLst>
              <a:ext uri="{FF2B5EF4-FFF2-40B4-BE49-F238E27FC236}">
                <a16:creationId xmlns:a16="http://schemas.microsoft.com/office/drawing/2014/main" id="{C56A5CA4-5599-48FF-B011-232E8652734B}"/>
              </a:ext>
            </a:extLst>
          </p:cNvPr>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a:off x="11226800" y="6130003"/>
            <a:ext cx="849630" cy="559723"/>
          </a:xfrm>
          <a:prstGeom prst="rect">
            <a:avLst/>
          </a:prstGeom>
          <a:solidFill>
            <a:schemeClr val="tx2">
              <a:lumMod val="75000"/>
            </a:schemeClr>
          </a:solidFill>
          <a:ln w="19050">
            <a:noFill/>
          </a:ln>
        </p:spPr>
      </p:pic>
    </p:spTree>
    <p:extLst>
      <p:ext uri="{BB962C8B-B14F-4D97-AF65-F5344CB8AC3E}">
        <p14:creationId xmlns:p14="http://schemas.microsoft.com/office/powerpoint/2010/main" val="4064653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B3A19F-DFD6-4FA3-B72A-0C2A1F78894F}"/>
              </a:ext>
            </a:extLst>
          </p:cNvPr>
          <p:cNvPicPr>
            <a:picLocks noChangeAspect="1"/>
          </p:cNvPicPr>
          <p:nvPr/>
        </p:nvPicPr>
        <p:blipFill>
          <a:blip r:embed="rId3"/>
          <a:stretch>
            <a:fillRect/>
          </a:stretch>
        </p:blipFill>
        <p:spPr>
          <a:xfrm>
            <a:off x="186226" y="680720"/>
            <a:ext cx="11823865" cy="5770880"/>
          </a:xfrm>
          <a:prstGeom prst="rect">
            <a:avLst/>
          </a:prstGeom>
          <a:ln w="15875">
            <a:solidFill>
              <a:schemeClr val="tx1"/>
            </a:solidFill>
          </a:ln>
        </p:spPr>
      </p:pic>
      <p:sp>
        <p:nvSpPr>
          <p:cNvPr id="3" name="Oval 2">
            <a:extLst>
              <a:ext uri="{FF2B5EF4-FFF2-40B4-BE49-F238E27FC236}">
                <a16:creationId xmlns:a16="http://schemas.microsoft.com/office/drawing/2014/main" id="{EB96AE71-906F-494C-BFDA-E55F1FF3FC43}"/>
              </a:ext>
            </a:extLst>
          </p:cNvPr>
          <p:cNvSpPr/>
          <p:nvPr/>
        </p:nvSpPr>
        <p:spPr>
          <a:xfrm>
            <a:off x="673100" y="2090811"/>
            <a:ext cx="647700" cy="3049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A25E36F-8785-4A2B-BF0E-8765136FCC65}"/>
              </a:ext>
            </a:extLst>
          </p:cNvPr>
          <p:cNvSpPr/>
          <p:nvPr/>
        </p:nvSpPr>
        <p:spPr>
          <a:xfrm>
            <a:off x="11308872" y="2090811"/>
            <a:ext cx="647700" cy="3049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2F853EA-C25C-4F3A-86FF-A38112ADDA50}"/>
              </a:ext>
            </a:extLst>
          </p:cNvPr>
          <p:cNvSpPr/>
          <p:nvPr/>
        </p:nvSpPr>
        <p:spPr>
          <a:xfrm>
            <a:off x="8615680" y="1574800"/>
            <a:ext cx="1452880" cy="4448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3C322D7-5B9F-41B5-856E-03BEB148FA3B}"/>
              </a:ext>
            </a:extLst>
          </p:cNvPr>
          <p:cNvSpPr txBox="1"/>
          <p:nvPr/>
        </p:nvSpPr>
        <p:spPr>
          <a:xfrm>
            <a:off x="934720" y="6451600"/>
            <a:ext cx="6085840" cy="365760"/>
          </a:xfrm>
          <a:prstGeom prst="rect">
            <a:avLst/>
          </a:prstGeom>
          <a:noFill/>
        </p:spPr>
        <p:txBody>
          <a:bodyPr wrap="square" rtlCol="0">
            <a:spAutoFit/>
          </a:bodyPr>
          <a:lstStyle/>
          <a:p>
            <a:r>
              <a:rPr lang="en-US" b="1" dirty="0">
                <a:latin typeface="&quot;arial&quot;"/>
              </a:rPr>
              <a:t>Source: CDC USCS Website Accessed, May 21, 2020</a:t>
            </a:r>
          </a:p>
        </p:txBody>
      </p:sp>
      <p:sp>
        <p:nvSpPr>
          <p:cNvPr id="8" name="TextBox 7">
            <a:extLst>
              <a:ext uri="{FF2B5EF4-FFF2-40B4-BE49-F238E27FC236}">
                <a16:creationId xmlns:a16="http://schemas.microsoft.com/office/drawing/2014/main" id="{69A122AF-8F30-40C7-9DB9-40878B014FFE}"/>
              </a:ext>
            </a:extLst>
          </p:cNvPr>
          <p:cNvSpPr txBox="1"/>
          <p:nvPr/>
        </p:nvSpPr>
        <p:spPr>
          <a:xfrm>
            <a:off x="5262880" y="641588"/>
            <a:ext cx="3200400" cy="369332"/>
          </a:xfrm>
          <a:prstGeom prst="rect">
            <a:avLst/>
          </a:prstGeom>
          <a:noFill/>
        </p:spPr>
        <p:txBody>
          <a:bodyPr wrap="square" rtlCol="0">
            <a:spAutoFit/>
          </a:bodyPr>
          <a:lstStyle/>
          <a:p>
            <a:r>
              <a:rPr lang="en-US" b="1" dirty="0">
                <a:solidFill>
                  <a:schemeClr val="bg2">
                    <a:lumMod val="50000"/>
                  </a:schemeClr>
                </a:solidFill>
                <a:latin typeface="&quot;arial&quot;"/>
              </a:rPr>
              <a:t>(Incidence 2012-2016)</a:t>
            </a:r>
          </a:p>
        </p:txBody>
      </p:sp>
    </p:spTree>
    <p:extLst>
      <p:ext uri="{BB962C8B-B14F-4D97-AF65-F5344CB8AC3E}">
        <p14:creationId xmlns:p14="http://schemas.microsoft.com/office/powerpoint/2010/main" val="198190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2356460880"/>
              </p:ext>
            </p:extLst>
          </p:nvPr>
        </p:nvGraphicFramePr>
        <p:xfrm>
          <a:off x="1127760" y="640081"/>
          <a:ext cx="9631680" cy="5921496"/>
        </p:xfrm>
        <a:graphic>
          <a:graphicData uri="http://schemas.openxmlformats.org/drawingml/2006/chart">
            <c:chart xmlns:c="http://schemas.openxmlformats.org/drawingml/2006/chart" xmlns:r="http://schemas.openxmlformats.org/officeDocument/2006/relationships" r:id="rId3"/>
          </a:graphicData>
        </a:graphic>
      </p:graphicFrame>
      <p:sp>
        <p:nvSpPr>
          <p:cNvPr id="106499" name="Rectangle 2"/>
          <p:cNvSpPr>
            <a:spLocks noChangeArrowheads="1"/>
          </p:cNvSpPr>
          <p:nvPr/>
        </p:nvSpPr>
        <p:spPr bwMode="auto">
          <a:xfrm>
            <a:off x="2074671" y="6561576"/>
            <a:ext cx="45005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MS PGothic" panose="020B0600070205080204" pitchFamily="34" charset="-128"/>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MS PGothic" panose="020B0600070205080204" pitchFamily="34" charset="-128"/>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MS PGothic" panose="020B0600070205080204" pitchFamily="34" charset="-128"/>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MS PGothic" panose="020B0600070205080204" pitchFamily="34" charset="-128"/>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MS PGothic" panose="020B0600070205080204"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MS PGothic" panose="020B0600070205080204"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MS PGothic" panose="020B0600070205080204"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MS PGothic" panose="020B0600070205080204"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MS PGothic" panose="020B0600070205080204" pitchFamily="34" charset="-128"/>
              </a:defRPr>
            </a:lvl9pPr>
          </a:lstStyle>
          <a:p>
            <a:pPr>
              <a:spcBef>
                <a:spcPct val="0"/>
              </a:spcBef>
              <a:buClrTx/>
              <a:buFontTx/>
              <a:buNone/>
            </a:pPr>
            <a:r>
              <a:rPr lang="en-US" altLang="en-US" sz="1400" b="1" dirty="0">
                <a:solidFill>
                  <a:srgbClr val="000000"/>
                </a:solidFill>
                <a:latin typeface="Calibri" panose="020F0502020204030204" pitchFamily="34" charset="0"/>
                <a:cs typeface="Arial" panose="020B0604020202020204" pitchFamily="34" charset="0"/>
              </a:rPr>
              <a:t>Source: </a:t>
            </a:r>
            <a:r>
              <a:rPr lang="en-US" altLang="en-US" sz="1400" b="1" dirty="0">
                <a:solidFill>
                  <a:srgbClr val="000000"/>
                </a:solidFill>
                <a:latin typeface="Calibri" panose="020F0502020204030204" pitchFamily="34" charset="0"/>
                <a:cs typeface="Arial" panose="020B0604020202020204" pitchFamily="34" charset="0"/>
                <a:hlinkClick r:id="rId4"/>
              </a:rPr>
              <a:t>http://cdc.gov/brfss</a:t>
            </a:r>
            <a:r>
              <a:rPr lang="en-US" altLang="en-US" sz="1400" b="1" dirty="0">
                <a:solidFill>
                  <a:srgbClr val="000000"/>
                </a:solidFill>
                <a:latin typeface="Calibri" panose="020F0502020204030204" pitchFamily="34" charset="0"/>
                <a:cs typeface="Arial" panose="020B0604020202020204" pitchFamily="34" charset="0"/>
              </a:rPr>
              <a:t>,  Accessed October 2019</a:t>
            </a:r>
          </a:p>
        </p:txBody>
      </p:sp>
      <p:cxnSp>
        <p:nvCxnSpPr>
          <p:cNvPr id="5" name="Straight Connector 4"/>
          <p:cNvCxnSpPr>
            <a:cxnSpLocks/>
          </p:cNvCxnSpPr>
          <p:nvPr/>
        </p:nvCxnSpPr>
        <p:spPr>
          <a:xfrm flipV="1">
            <a:off x="3486932" y="1553897"/>
            <a:ext cx="0" cy="399226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2186655" y="5049475"/>
            <a:ext cx="587023" cy="4572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6073713" y="2153921"/>
            <a:ext cx="603297" cy="46166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10047503" y="1591273"/>
            <a:ext cx="589920" cy="46166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7"/>
          <p:cNvSpPr txBox="1">
            <a:spLocks noChangeArrowheads="1"/>
          </p:cNvSpPr>
          <p:nvPr/>
        </p:nvSpPr>
        <p:spPr bwMode="auto">
          <a:xfrm>
            <a:off x="6093084" y="5874301"/>
            <a:ext cx="6033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en-US" sz="1200" b="1" dirty="0">
                <a:solidFill>
                  <a:srgbClr val="FF0000"/>
                </a:solidFill>
                <a:latin typeface="Calibri" panose="020F0502020204030204" pitchFamily="34" charset="0"/>
              </a:rPr>
              <a:t>23rd</a:t>
            </a:r>
          </a:p>
        </p:txBody>
      </p:sp>
      <p:sp>
        <p:nvSpPr>
          <p:cNvPr id="12" name="TextBox 7"/>
          <p:cNvSpPr txBox="1">
            <a:spLocks noChangeArrowheads="1"/>
          </p:cNvSpPr>
          <p:nvPr/>
        </p:nvSpPr>
        <p:spPr bwMode="auto">
          <a:xfrm>
            <a:off x="2227295" y="5885421"/>
            <a:ext cx="5085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en-US" sz="1200" b="1" dirty="0">
                <a:solidFill>
                  <a:srgbClr val="FF0000"/>
                </a:solidFill>
                <a:latin typeface="Calibri" panose="020F0502020204030204" pitchFamily="34" charset="0"/>
              </a:rPr>
              <a:t>49th</a:t>
            </a:r>
          </a:p>
        </p:txBody>
      </p:sp>
      <p:sp>
        <p:nvSpPr>
          <p:cNvPr id="14" name="TextBox 7"/>
          <p:cNvSpPr txBox="1">
            <a:spLocks noChangeArrowheads="1"/>
          </p:cNvSpPr>
          <p:nvPr/>
        </p:nvSpPr>
        <p:spPr bwMode="auto">
          <a:xfrm>
            <a:off x="10128880" y="5889921"/>
            <a:ext cx="5085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en-US" sz="1200" b="1" dirty="0">
                <a:solidFill>
                  <a:srgbClr val="FF0000"/>
                </a:solidFill>
                <a:latin typeface="Calibri" panose="020F0502020204030204" pitchFamily="34" charset="0"/>
              </a:rPr>
              <a:t>17th</a:t>
            </a:r>
          </a:p>
        </p:txBody>
      </p:sp>
    </p:spTree>
    <p:extLst>
      <p:ext uri="{BB962C8B-B14F-4D97-AF65-F5344CB8AC3E}">
        <p14:creationId xmlns:p14="http://schemas.microsoft.com/office/powerpoint/2010/main" val="3571993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F1D84B9-9467-4F45-BF83-1EFA4FD97886}"/>
              </a:ext>
            </a:extLst>
          </p:cNvPr>
          <p:cNvGraphicFramePr>
            <a:graphicFrameLocks/>
          </p:cNvGraphicFramePr>
          <p:nvPr>
            <p:extLst>
              <p:ext uri="{D42A27DB-BD31-4B8C-83A1-F6EECF244321}">
                <p14:modId xmlns:p14="http://schemas.microsoft.com/office/powerpoint/2010/main" val="903331814"/>
              </p:ext>
            </p:extLst>
          </p:nvPr>
        </p:nvGraphicFramePr>
        <p:xfrm>
          <a:off x="1168400" y="701040"/>
          <a:ext cx="9601200" cy="607568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http://cancer.uky.edu/KCR.png">
            <a:extLst>
              <a:ext uri="{FF2B5EF4-FFF2-40B4-BE49-F238E27FC236}">
                <a16:creationId xmlns:a16="http://schemas.microsoft.com/office/drawing/2014/main" id="{CAAE4579-FAF9-407D-BDA2-BC34B5242331}"/>
              </a:ext>
            </a:extLst>
          </p:cNvPr>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11226800" y="6130003"/>
            <a:ext cx="849630" cy="559723"/>
          </a:xfrm>
          <a:prstGeom prst="rect">
            <a:avLst/>
          </a:prstGeom>
          <a:solidFill>
            <a:schemeClr val="tx2">
              <a:lumMod val="75000"/>
            </a:schemeClr>
          </a:solidFill>
          <a:ln w="19050">
            <a:noFill/>
          </a:ln>
        </p:spPr>
      </p:pic>
      <p:sp>
        <p:nvSpPr>
          <p:cNvPr id="4" name="Oval 3">
            <a:extLst>
              <a:ext uri="{FF2B5EF4-FFF2-40B4-BE49-F238E27FC236}">
                <a16:creationId xmlns:a16="http://schemas.microsoft.com/office/drawing/2014/main" id="{07A0182F-2290-4474-85A3-F7029CE503CA}"/>
              </a:ext>
            </a:extLst>
          </p:cNvPr>
          <p:cNvSpPr/>
          <p:nvPr/>
        </p:nvSpPr>
        <p:spPr>
          <a:xfrm>
            <a:off x="2369535" y="1351235"/>
            <a:ext cx="587023" cy="4572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a:extLst>
              <a:ext uri="{FF2B5EF4-FFF2-40B4-BE49-F238E27FC236}">
                <a16:creationId xmlns:a16="http://schemas.microsoft.com/office/drawing/2014/main" id="{9DC44BCE-0767-474E-937D-41B91A3BE95F}"/>
              </a:ext>
            </a:extLst>
          </p:cNvPr>
          <p:cNvSpPr/>
          <p:nvPr/>
        </p:nvSpPr>
        <p:spPr>
          <a:xfrm>
            <a:off x="10259633" y="5364481"/>
            <a:ext cx="603297" cy="46166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65603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406BC88-AE8D-4ED1-81CE-848521171F93}"/>
              </a:ext>
            </a:extLst>
          </p:cNvPr>
          <p:cNvGraphicFramePr>
            <a:graphicFrameLocks/>
          </p:cNvGraphicFramePr>
          <p:nvPr>
            <p:extLst>
              <p:ext uri="{D42A27DB-BD31-4B8C-83A1-F6EECF244321}">
                <p14:modId xmlns:p14="http://schemas.microsoft.com/office/powerpoint/2010/main" val="2102767050"/>
              </p:ext>
            </p:extLst>
          </p:nvPr>
        </p:nvGraphicFramePr>
        <p:xfrm>
          <a:off x="1046480" y="711200"/>
          <a:ext cx="9743440" cy="6065520"/>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3C515581-FD8A-4F56-9B6F-26245B876BFB}"/>
              </a:ext>
            </a:extLst>
          </p:cNvPr>
          <p:cNvCxnSpPr>
            <a:cxnSpLocks/>
          </p:cNvCxnSpPr>
          <p:nvPr/>
        </p:nvCxnSpPr>
        <p:spPr>
          <a:xfrm>
            <a:off x="10301224" y="3829304"/>
            <a:ext cx="0" cy="1037336"/>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23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6201ABE-FDEF-4EE1-B927-1EDDC30C520D}"/>
              </a:ext>
            </a:extLst>
          </p:cNvPr>
          <p:cNvGraphicFramePr>
            <a:graphicFrameLocks/>
          </p:cNvGraphicFramePr>
          <p:nvPr>
            <p:extLst>
              <p:ext uri="{D42A27DB-BD31-4B8C-83A1-F6EECF244321}">
                <p14:modId xmlns:p14="http://schemas.microsoft.com/office/powerpoint/2010/main" val="189410951"/>
              </p:ext>
            </p:extLst>
          </p:nvPr>
        </p:nvGraphicFramePr>
        <p:xfrm>
          <a:off x="1107440" y="650240"/>
          <a:ext cx="9652000" cy="6126479"/>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Arrow Connector 3">
            <a:extLst>
              <a:ext uri="{FF2B5EF4-FFF2-40B4-BE49-F238E27FC236}">
                <a16:creationId xmlns:a16="http://schemas.microsoft.com/office/drawing/2014/main" id="{5D6089D8-A3C6-45EA-9980-70392D356876}"/>
              </a:ext>
            </a:extLst>
          </p:cNvPr>
          <p:cNvCxnSpPr>
            <a:cxnSpLocks/>
          </p:cNvCxnSpPr>
          <p:nvPr/>
        </p:nvCxnSpPr>
        <p:spPr>
          <a:xfrm>
            <a:off x="10330688" y="4602480"/>
            <a:ext cx="0" cy="38608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 name="Picture 6" descr="http://cancer.uky.edu/KCR.png">
            <a:extLst>
              <a:ext uri="{FF2B5EF4-FFF2-40B4-BE49-F238E27FC236}">
                <a16:creationId xmlns:a16="http://schemas.microsoft.com/office/drawing/2014/main" id="{21E97658-319C-469D-A820-3162ACB844AB}"/>
              </a:ext>
            </a:extLst>
          </p:cNvPr>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11226800" y="6130003"/>
            <a:ext cx="849630" cy="559723"/>
          </a:xfrm>
          <a:prstGeom prst="rect">
            <a:avLst/>
          </a:prstGeom>
          <a:solidFill>
            <a:schemeClr val="tx2">
              <a:lumMod val="75000"/>
            </a:schemeClr>
          </a:solidFill>
          <a:ln w="19050">
            <a:noFill/>
          </a:ln>
        </p:spPr>
      </p:pic>
    </p:spTree>
    <p:extLst>
      <p:ext uri="{BB962C8B-B14F-4D97-AF65-F5344CB8AC3E}">
        <p14:creationId xmlns:p14="http://schemas.microsoft.com/office/powerpoint/2010/main" val="255734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3F6E3D9-8CBC-4C98-A209-2869E8AF4400}"/>
              </a:ext>
            </a:extLst>
          </p:cNvPr>
          <p:cNvGraphicFramePr>
            <a:graphicFrameLocks/>
          </p:cNvGraphicFramePr>
          <p:nvPr>
            <p:extLst>
              <p:ext uri="{D42A27DB-BD31-4B8C-83A1-F6EECF244321}">
                <p14:modId xmlns:p14="http://schemas.microsoft.com/office/powerpoint/2010/main" val="2124655244"/>
              </p:ext>
            </p:extLst>
          </p:nvPr>
        </p:nvGraphicFramePr>
        <p:xfrm>
          <a:off x="1178560" y="701040"/>
          <a:ext cx="9523730" cy="5984239"/>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91B16AEC-C312-4D02-BE62-79C1C46A7A13}"/>
              </a:ext>
            </a:extLst>
          </p:cNvPr>
          <p:cNvCxnSpPr>
            <a:cxnSpLocks/>
          </p:cNvCxnSpPr>
          <p:nvPr/>
        </p:nvCxnSpPr>
        <p:spPr>
          <a:xfrm>
            <a:off x="10138664" y="4174744"/>
            <a:ext cx="0" cy="1149096"/>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 name="Picture 4" descr="http://cancer.uky.edu/KCR.png">
            <a:extLst>
              <a:ext uri="{FF2B5EF4-FFF2-40B4-BE49-F238E27FC236}">
                <a16:creationId xmlns:a16="http://schemas.microsoft.com/office/drawing/2014/main" id="{20B459D3-294F-421A-B21F-A2B8970F52BC}"/>
              </a:ext>
            </a:extLst>
          </p:cNvPr>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11226800" y="6130003"/>
            <a:ext cx="849630" cy="559723"/>
          </a:xfrm>
          <a:prstGeom prst="rect">
            <a:avLst/>
          </a:prstGeom>
          <a:solidFill>
            <a:schemeClr val="tx2">
              <a:lumMod val="75000"/>
            </a:schemeClr>
          </a:solidFill>
          <a:ln w="19050">
            <a:noFill/>
          </a:ln>
        </p:spPr>
      </p:pic>
    </p:spTree>
    <p:extLst>
      <p:ext uri="{BB962C8B-B14F-4D97-AF65-F5344CB8AC3E}">
        <p14:creationId xmlns:p14="http://schemas.microsoft.com/office/powerpoint/2010/main" val="361952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C992E-27AC-41B9-A9CE-D1AC45BB1196}"/>
              </a:ext>
            </a:extLst>
          </p:cNvPr>
          <p:cNvSpPr>
            <a:spLocks noGrp="1"/>
          </p:cNvSpPr>
          <p:nvPr>
            <p:ph type="title"/>
          </p:nvPr>
        </p:nvSpPr>
        <p:spPr/>
        <p:txBody>
          <a:bodyPr/>
          <a:lstStyle/>
          <a:p>
            <a:r>
              <a:rPr lang="en-US" b="1" dirty="0">
                <a:latin typeface="&quot;arial&quot;"/>
              </a:rPr>
              <a:t>Colorectal Cancer </a:t>
            </a:r>
            <a:r>
              <a:rPr lang="en-US" b="1" dirty="0">
                <a:solidFill>
                  <a:srgbClr val="FF0000"/>
                </a:solidFill>
                <a:latin typeface="&quot;arial&quot;"/>
              </a:rPr>
              <a:t>Mortality</a:t>
            </a:r>
          </a:p>
        </p:txBody>
      </p:sp>
      <p:pic>
        <p:nvPicPr>
          <p:cNvPr id="3" name="Picture 2" descr="http://cancer.uky.edu/KCR.png">
            <a:extLst>
              <a:ext uri="{FF2B5EF4-FFF2-40B4-BE49-F238E27FC236}">
                <a16:creationId xmlns:a16="http://schemas.microsoft.com/office/drawing/2014/main" id="{B9D303F2-7696-4E88-8D57-D44B4A2A21A6}"/>
              </a:ext>
            </a:extLst>
          </p:cNvPr>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a:off x="11226800" y="6130003"/>
            <a:ext cx="849630" cy="559723"/>
          </a:xfrm>
          <a:prstGeom prst="rect">
            <a:avLst/>
          </a:prstGeom>
          <a:solidFill>
            <a:schemeClr val="tx2">
              <a:lumMod val="75000"/>
            </a:schemeClr>
          </a:solidFill>
          <a:ln w="19050">
            <a:noFill/>
          </a:ln>
        </p:spPr>
      </p:pic>
    </p:spTree>
    <p:extLst>
      <p:ext uri="{BB962C8B-B14F-4D97-AF65-F5344CB8AC3E}">
        <p14:creationId xmlns:p14="http://schemas.microsoft.com/office/powerpoint/2010/main" val="2293523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3F5E579-3F20-4C49-9E53-32C3C61FEEC0}"/>
              </a:ext>
            </a:extLst>
          </p:cNvPr>
          <p:cNvGraphicFramePr>
            <a:graphicFrameLocks/>
          </p:cNvGraphicFramePr>
          <p:nvPr>
            <p:extLst>
              <p:ext uri="{D42A27DB-BD31-4B8C-83A1-F6EECF244321}">
                <p14:modId xmlns:p14="http://schemas.microsoft.com/office/powerpoint/2010/main" val="1592811180"/>
              </p:ext>
            </p:extLst>
          </p:nvPr>
        </p:nvGraphicFramePr>
        <p:xfrm>
          <a:off x="1016000" y="670560"/>
          <a:ext cx="9644380" cy="6045199"/>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2">
            <a:extLst>
              <a:ext uri="{FF2B5EF4-FFF2-40B4-BE49-F238E27FC236}">
                <a16:creationId xmlns:a16="http://schemas.microsoft.com/office/drawing/2014/main" id="{ECCB2E1D-2A33-4F56-B300-82404EAFA8A6}"/>
              </a:ext>
            </a:extLst>
          </p:cNvPr>
          <p:cNvSpPr/>
          <p:nvPr/>
        </p:nvSpPr>
        <p:spPr>
          <a:xfrm rot="16365296">
            <a:off x="8791191" y="3614700"/>
            <a:ext cx="579120" cy="27221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ttp://cancer.uky.edu/KCR.png">
            <a:extLst>
              <a:ext uri="{FF2B5EF4-FFF2-40B4-BE49-F238E27FC236}">
                <a16:creationId xmlns:a16="http://schemas.microsoft.com/office/drawing/2014/main" id="{7933F1EE-EAA9-4006-8174-237A36EED6DA}"/>
              </a:ext>
            </a:extLst>
          </p:cNvPr>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11226800" y="6130003"/>
            <a:ext cx="849630" cy="559723"/>
          </a:xfrm>
          <a:prstGeom prst="rect">
            <a:avLst/>
          </a:prstGeom>
          <a:solidFill>
            <a:schemeClr val="tx2">
              <a:lumMod val="75000"/>
            </a:schemeClr>
          </a:solidFill>
          <a:ln w="19050">
            <a:noFill/>
          </a:ln>
        </p:spPr>
      </p:pic>
    </p:spTree>
    <p:extLst>
      <p:ext uri="{BB962C8B-B14F-4D97-AF65-F5344CB8AC3E}">
        <p14:creationId xmlns:p14="http://schemas.microsoft.com/office/powerpoint/2010/main" val="415226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194517F-2849-4649-8736-B233E01536CD}"/>
              </a:ext>
            </a:extLst>
          </p:cNvPr>
          <p:cNvGraphicFramePr>
            <a:graphicFrameLocks/>
          </p:cNvGraphicFramePr>
          <p:nvPr>
            <p:extLst>
              <p:ext uri="{D42A27DB-BD31-4B8C-83A1-F6EECF244321}">
                <p14:modId xmlns:p14="http://schemas.microsoft.com/office/powerpoint/2010/main" val="897308388"/>
              </p:ext>
            </p:extLst>
          </p:nvPr>
        </p:nvGraphicFramePr>
        <p:xfrm>
          <a:off x="1087120" y="680720"/>
          <a:ext cx="9662160" cy="6075679"/>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8D14C663-C190-4070-A0CC-6D4ABB11FBEF}"/>
              </a:ext>
            </a:extLst>
          </p:cNvPr>
          <p:cNvCxnSpPr>
            <a:cxnSpLocks/>
          </p:cNvCxnSpPr>
          <p:nvPr/>
        </p:nvCxnSpPr>
        <p:spPr>
          <a:xfrm>
            <a:off x="10201538" y="4279486"/>
            <a:ext cx="0" cy="85604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 name="Picture 4" descr="http://cancer.uky.edu/KCR.png">
            <a:extLst>
              <a:ext uri="{FF2B5EF4-FFF2-40B4-BE49-F238E27FC236}">
                <a16:creationId xmlns:a16="http://schemas.microsoft.com/office/drawing/2014/main" id="{8F6E3CFC-F59E-4E35-9631-72657EA643FE}"/>
              </a:ext>
            </a:extLst>
          </p:cNvPr>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11226800" y="6130003"/>
            <a:ext cx="849630" cy="559723"/>
          </a:xfrm>
          <a:prstGeom prst="rect">
            <a:avLst/>
          </a:prstGeom>
          <a:solidFill>
            <a:schemeClr val="tx2">
              <a:lumMod val="75000"/>
            </a:schemeClr>
          </a:solidFill>
          <a:ln w="19050">
            <a:noFill/>
          </a:ln>
        </p:spPr>
      </p:pic>
    </p:spTree>
    <p:extLst>
      <p:ext uri="{BB962C8B-B14F-4D97-AF65-F5344CB8AC3E}">
        <p14:creationId xmlns:p14="http://schemas.microsoft.com/office/powerpoint/2010/main" val="8695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15BA6B5-0CDE-4E11-8C2A-E7868B24B07C}"/>
              </a:ext>
            </a:extLst>
          </p:cNvPr>
          <p:cNvGraphicFramePr>
            <a:graphicFrameLocks/>
          </p:cNvGraphicFramePr>
          <p:nvPr>
            <p:extLst>
              <p:ext uri="{D42A27DB-BD31-4B8C-83A1-F6EECF244321}">
                <p14:modId xmlns:p14="http://schemas.microsoft.com/office/powerpoint/2010/main" val="1279331804"/>
              </p:ext>
            </p:extLst>
          </p:nvPr>
        </p:nvGraphicFramePr>
        <p:xfrm>
          <a:off x="1402080" y="735330"/>
          <a:ext cx="9672320" cy="597662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http://cancer.uky.edu/KCR.png">
            <a:extLst>
              <a:ext uri="{FF2B5EF4-FFF2-40B4-BE49-F238E27FC236}">
                <a16:creationId xmlns:a16="http://schemas.microsoft.com/office/drawing/2014/main" id="{AE5B7792-C8C5-46EB-BEDE-D379DDF59BDA}"/>
              </a:ext>
            </a:extLst>
          </p:cNvPr>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11226800" y="6130003"/>
            <a:ext cx="849630" cy="559723"/>
          </a:xfrm>
          <a:prstGeom prst="rect">
            <a:avLst/>
          </a:prstGeom>
          <a:solidFill>
            <a:schemeClr val="tx2">
              <a:lumMod val="75000"/>
            </a:schemeClr>
          </a:solidFill>
          <a:ln w="19050">
            <a:noFill/>
          </a:ln>
        </p:spPr>
      </p:pic>
    </p:spTree>
    <p:extLst>
      <p:ext uri="{BB962C8B-B14F-4D97-AF65-F5344CB8AC3E}">
        <p14:creationId xmlns:p14="http://schemas.microsoft.com/office/powerpoint/2010/main" val="14197431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B7950BD-F93D-4DD1-BB32-D42A1FCC7404}"/>
              </a:ext>
            </a:extLst>
          </p:cNvPr>
          <p:cNvGraphicFramePr>
            <a:graphicFrameLocks/>
          </p:cNvGraphicFramePr>
          <p:nvPr>
            <p:extLst>
              <p:ext uri="{D42A27DB-BD31-4B8C-83A1-F6EECF244321}">
                <p14:modId xmlns:p14="http://schemas.microsoft.com/office/powerpoint/2010/main" val="2757393671"/>
              </p:ext>
            </p:extLst>
          </p:nvPr>
        </p:nvGraphicFramePr>
        <p:xfrm>
          <a:off x="1087120" y="670560"/>
          <a:ext cx="9662160" cy="610616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http://cancer.uky.edu/KCR.png">
            <a:extLst>
              <a:ext uri="{FF2B5EF4-FFF2-40B4-BE49-F238E27FC236}">
                <a16:creationId xmlns:a16="http://schemas.microsoft.com/office/drawing/2014/main" id="{9D5091FE-C0F8-494C-873E-D557E3487584}"/>
              </a:ext>
            </a:extLst>
          </p:cNvPr>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11226800" y="6130003"/>
            <a:ext cx="849630" cy="559723"/>
          </a:xfrm>
          <a:prstGeom prst="rect">
            <a:avLst/>
          </a:prstGeom>
          <a:solidFill>
            <a:schemeClr val="tx2">
              <a:lumMod val="75000"/>
            </a:schemeClr>
          </a:solidFill>
          <a:ln w="19050">
            <a:noFill/>
          </a:ln>
        </p:spPr>
      </p:pic>
      <p:sp>
        <p:nvSpPr>
          <p:cNvPr id="4" name="Oval 3">
            <a:extLst>
              <a:ext uri="{FF2B5EF4-FFF2-40B4-BE49-F238E27FC236}">
                <a16:creationId xmlns:a16="http://schemas.microsoft.com/office/drawing/2014/main" id="{92FF3FA1-2CE6-4187-866F-19F00C7CBC7C}"/>
              </a:ext>
            </a:extLst>
          </p:cNvPr>
          <p:cNvSpPr/>
          <p:nvPr/>
        </p:nvSpPr>
        <p:spPr>
          <a:xfrm>
            <a:off x="10165080" y="4470400"/>
            <a:ext cx="406400" cy="53848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6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FEA1777-694A-40D9-AF81-90B5463BDEFB}"/>
              </a:ext>
            </a:extLst>
          </p:cNvPr>
          <p:cNvGraphicFramePr>
            <a:graphicFrameLocks/>
          </p:cNvGraphicFramePr>
          <p:nvPr>
            <p:extLst>
              <p:ext uri="{D42A27DB-BD31-4B8C-83A1-F6EECF244321}">
                <p14:modId xmlns:p14="http://schemas.microsoft.com/office/powerpoint/2010/main" val="3383807063"/>
              </p:ext>
            </p:extLst>
          </p:nvPr>
        </p:nvGraphicFramePr>
        <p:xfrm>
          <a:off x="1310640" y="721360"/>
          <a:ext cx="9519920" cy="6065519"/>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4DBF8758-8E7F-4E85-9100-9E3C05DA1B8D}"/>
              </a:ext>
            </a:extLst>
          </p:cNvPr>
          <p:cNvCxnSpPr>
            <a:cxnSpLocks/>
          </p:cNvCxnSpPr>
          <p:nvPr/>
        </p:nvCxnSpPr>
        <p:spPr>
          <a:xfrm>
            <a:off x="10250424" y="3676904"/>
            <a:ext cx="0" cy="1372616"/>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 name="Picture 4" descr="http://cancer.uky.edu/KCR.png">
            <a:extLst>
              <a:ext uri="{FF2B5EF4-FFF2-40B4-BE49-F238E27FC236}">
                <a16:creationId xmlns:a16="http://schemas.microsoft.com/office/drawing/2014/main" id="{E71F5B5A-ABAD-43AA-974F-4C0D7389A674}"/>
              </a:ext>
            </a:extLst>
          </p:cNvPr>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11226800" y="6130003"/>
            <a:ext cx="849630" cy="559723"/>
          </a:xfrm>
          <a:prstGeom prst="rect">
            <a:avLst/>
          </a:prstGeom>
          <a:solidFill>
            <a:schemeClr val="tx2">
              <a:lumMod val="75000"/>
            </a:schemeClr>
          </a:solidFill>
          <a:ln w="19050">
            <a:noFill/>
          </a:ln>
        </p:spPr>
      </p:pic>
    </p:spTree>
    <p:extLst>
      <p:ext uri="{BB962C8B-B14F-4D97-AF65-F5344CB8AC3E}">
        <p14:creationId xmlns:p14="http://schemas.microsoft.com/office/powerpoint/2010/main" val="7084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EDFB1-A132-4595-BCBD-7385F54C65EF}"/>
              </a:ext>
            </a:extLst>
          </p:cNvPr>
          <p:cNvSpPr>
            <a:spLocks noGrp="1"/>
          </p:cNvSpPr>
          <p:nvPr>
            <p:ph type="title"/>
          </p:nvPr>
        </p:nvSpPr>
        <p:spPr>
          <a:xfrm>
            <a:off x="736798" y="647707"/>
            <a:ext cx="10972800" cy="685801"/>
          </a:xfrm>
        </p:spPr>
        <p:txBody>
          <a:bodyPr/>
          <a:lstStyle/>
          <a:p>
            <a:r>
              <a:rPr lang="en-US" b="1" dirty="0">
                <a:latin typeface="&quot;arial&quot;"/>
              </a:rPr>
              <a:t>Colorectal Cancer Discussion Questions</a:t>
            </a:r>
          </a:p>
        </p:txBody>
      </p:sp>
      <p:sp>
        <p:nvSpPr>
          <p:cNvPr id="3" name="Content Placeholder 2">
            <a:extLst>
              <a:ext uri="{FF2B5EF4-FFF2-40B4-BE49-F238E27FC236}">
                <a16:creationId xmlns:a16="http://schemas.microsoft.com/office/drawing/2014/main" id="{1FCC1AE3-57CA-4DD9-9D2C-12E27896392C}"/>
              </a:ext>
            </a:extLst>
          </p:cNvPr>
          <p:cNvSpPr>
            <a:spLocks noGrp="1"/>
          </p:cNvSpPr>
          <p:nvPr>
            <p:ph idx="1"/>
          </p:nvPr>
        </p:nvSpPr>
        <p:spPr>
          <a:xfrm>
            <a:off x="609600" y="1464360"/>
            <a:ext cx="10972800" cy="5094514"/>
          </a:xfrm>
        </p:spPr>
        <p:txBody>
          <a:bodyPr/>
          <a:lstStyle/>
          <a:p>
            <a:pPr lvl="0"/>
            <a:r>
              <a:rPr lang="en-US" sz="3200" dirty="0">
                <a:solidFill>
                  <a:prstClr val="black"/>
                </a:solidFill>
                <a:latin typeface="&quot;arial&quot;"/>
              </a:rPr>
              <a:t>How can we address issues of health equity and address the clear disparities in colorectal cancer among people living in Appalachian Kentucky?</a:t>
            </a:r>
          </a:p>
          <a:p>
            <a:pPr lvl="0"/>
            <a:r>
              <a:rPr lang="en-US" sz="3200" dirty="0">
                <a:solidFill>
                  <a:prstClr val="black"/>
                </a:solidFill>
                <a:latin typeface="&quot;arial&quot;"/>
              </a:rPr>
              <a:t>How can we address issues of health equity and continue to reduce both the colorectal cancer incidence and mortality rates among African Americans in Kentucky?</a:t>
            </a:r>
          </a:p>
          <a:p>
            <a:r>
              <a:rPr lang="en-US" sz="3200" dirty="0">
                <a:latin typeface="&quot;arial&quot;"/>
              </a:rPr>
              <a:t>Why has the colorectal cancer mortality rate in Kentucky remained flat for the past six recent years?</a:t>
            </a:r>
          </a:p>
        </p:txBody>
      </p:sp>
      <p:pic>
        <p:nvPicPr>
          <p:cNvPr id="4" name="Picture 3" descr="http://cancer.uky.edu/KCR.png">
            <a:extLst>
              <a:ext uri="{FF2B5EF4-FFF2-40B4-BE49-F238E27FC236}">
                <a16:creationId xmlns:a16="http://schemas.microsoft.com/office/drawing/2014/main" id="{0AEDA061-CA0B-4CC4-BBEE-F7A2896DC556}"/>
              </a:ext>
            </a:extLst>
          </p:cNvPr>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11226800" y="6130003"/>
            <a:ext cx="849630" cy="559723"/>
          </a:xfrm>
          <a:prstGeom prst="rect">
            <a:avLst/>
          </a:prstGeom>
          <a:solidFill>
            <a:schemeClr val="tx2">
              <a:lumMod val="75000"/>
            </a:schemeClr>
          </a:solidFill>
          <a:ln w="19050">
            <a:noFill/>
          </a:ln>
        </p:spPr>
      </p:pic>
    </p:spTree>
    <p:extLst>
      <p:ext uri="{BB962C8B-B14F-4D97-AF65-F5344CB8AC3E}">
        <p14:creationId xmlns:p14="http://schemas.microsoft.com/office/powerpoint/2010/main" val="40704953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a:xfrm>
            <a:off x="0" y="1645920"/>
            <a:ext cx="12120880" cy="691116"/>
          </a:xfrm>
        </p:spPr>
        <p:txBody>
          <a:bodyPr/>
          <a:lstStyle/>
          <a:p>
            <a:pPr algn="ctr"/>
            <a:r>
              <a:rPr lang="en-US" altLang="en-US" b="1" dirty="0">
                <a:solidFill>
                  <a:schemeClr val="tx1"/>
                </a:solidFill>
                <a:latin typeface="Arial" panose="020B0604020202020204" pitchFamily="34" charset="0"/>
                <a:cs typeface="Arial" panose="020B0604020202020204" pitchFamily="34" charset="0"/>
              </a:rPr>
              <a:t>Thank you for all of your efforts to reduce</a:t>
            </a:r>
            <a:br>
              <a:rPr lang="en-US" altLang="en-US" b="1" dirty="0">
                <a:solidFill>
                  <a:schemeClr val="tx1"/>
                </a:solidFill>
                <a:latin typeface="Arial" panose="020B0604020202020204" pitchFamily="34" charset="0"/>
                <a:cs typeface="Arial" panose="020B0604020202020204" pitchFamily="34" charset="0"/>
              </a:rPr>
            </a:br>
            <a:r>
              <a:rPr lang="en-US" altLang="en-US" b="1" dirty="0">
                <a:solidFill>
                  <a:schemeClr val="tx1"/>
                </a:solidFill>
                <a:latin typeface="Arial" panose="020B0604020202020204" pitchFamily="34" charset="0"/>
                <a:cs typeface="Arial" panose="020B0604020202020204" pitchFamily="34" charset="0"/>
              </a:rPr>
              <a:t> the burden of cancer in Kentucky</a:t>
            </a:r>
            <a:br>
              <a:rPr lang="en-US" altLang="en-US" b="1" dirty="0">
                <a:solidFill>
                  <a:schemeClr val="tx1"/>
                </a:solidFill>
                <a:latin typeface="Arial" panose="020B0604020202020204" pitchFamily="34" charset="0"/>
                <a:cs typeface="Arial" panose="020B0604020202020204" pitchFamily="34" charset="0"/>
              </a:rPr>
            </a:br>
            <a:br>
              <a:rPr lang="en-US" altLang="en-US" b="1" dirty="0">
                <a:solidFill>
                  <a:schemeClr val="tx1"/>
                </a:solidFill>
                <a:latin typeface="Arial" panose="020B0604020202020204" pitchFamily="34" charset="0"/>
                <a:cs typeface="Arial" panose="020B0604020202020204" pitchFamily="34" charset="0"/>
              </a:rPr>
            </a:br>
            <a:r>
              <a:rPr lang="en-US" altLang="en-US" b="1" dirty="0">
                <a:solidFill>
                  <a:schemeClr val="tx1"/>
                </a:solidFill>
                <a:latin typeface="Arial" panose="020B0604020202020204" pitchFamily="34" charset="0"/>
                <a:cs typeface="Arial" panose="020B0604020202020204" pitchFamily="34" charset="0"/>
              </a:rPr>
              <a:t>                </a:t>
            </a:r>
          </a:p>
        </p:txBody>
      </p:sp>
      <p:pic>
        <p:nvPicPr>
          <p:cNvPr id="8" name="Picture 2" descr="http://cancer.uky.edu/KCR.png"/>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9143610" y="4869656"/>
            <a:ext cx="1872371" cy="1233488"/>
          </a:xfrm>
          <a:prstGeom prst="rect">
            <a:avLst/>
          </a:prstGeom>
          <a:solidFill>
            <a:schemeClr val="tx2">
              <a:lumMod val="75000"/>
            </a:schemeClr>
          </a:solidFill>
          <a:ln w="19050">
            <a:noFill/>
          </a:ln>
        </p:spPr>
      </p:pic>
      <p:sp>
        <p:nvSpPr>
          <p:cNvPr id="173060" name="Rectangle 1"/>
          <p:cNvSpPr>
            <a:spLocks noChangeArrowheads="1"/>
          </p:cNvSpPr>
          <p:nvPr/>
        </p:nvSpPr>
        <p:spPr bwMode="auto">
          <a:xfrm>
            <a:off x="2433320" y="4662558"/>
            <a:ext cx="50292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fontAlgn="base">
              <a:lnSpc>
                <a:spcPct val="90000"/>
              </a:lnSpc>
              <a:spcBef>
                <a:spcPct val="0"/>
              </a:spcBef>
              <a:spcAft>
                <a:spcPct val="0"/>
              </a:spcAft>
              <a:buClr>
                <a:srgbClr val="5BD078"/>
              </a:buClr>
            </a:pPr>
            <a:r>
              <a:rPr lang="en-US" altLang="en-US" sz="2400" b="1" dirty="0">
                <a:solidFill>
                  <a:prstClr val="black"/>
                </a:solidFill>
                <a:cs typeface="Arial" panose="020B0604020202020204" pitchFamily="34" charset="0"/>
              </a:rPr>
              <a:t>Thomas C. Tucker, PhD, MPH</a:t>
            </a:r>
          </a:p>
          <a:p>
            <a:pPr fontAlgn="base">
              <a:lnSpc>
                <a:spcPct val="90000"/>
              </a:lnSpc>
              <a:spcBef>
                <a:spcPct val="0"/>
              </a:spcBef>
              <a:spcAft>
                <a:spcPct val="0"/>
              </a:spcAft>
              <a:buClr>
                <a:srgbClr val="5BD078"/>
              </a:buClr>
            </a:pPr>
            <a:r>
              <a:rPr lang="en-US" altLang="en-US" dirty="0">
                <a:solidFill>
                  <a:prstClr val="black"/>
                </a:solidFill>
                <a:cs typeface="Arial" panose="020B0604020202020204" pitchFamily="34" charset="0"/>
              </a:rPr>
              <a:t>Associate Director</a:t>
            </a:r>
          </a:p>
          <a:p>
            <a:pPr fontAlgn="base">
              <a:lnSpc>
                <a:spcPct val="90000"/>
              </a:lnSpc>
              <a:spcBef>
                <a:spcPct val="0"/>
              </a:spcBef>
              <a:spcAft>
                <a:spcPct val="0"/>
              </a:spcAft>
              <a:buClr>
                <a:srgbClr val="5BD078"/>
              </a:buClr>
            </a:pPr>
            <a:r>
              <a:rPr lang="en-US" altLang="en-US" dirty="0">
                <a:solidFill>
                  <a:prstClr val="black"/>
                </a:solidFill>
                <a:cs typeface="Arial" panose="020B0604020202020204" pitchFamily="34" charset="0"/>
              </a:rPr>
              <a:t>Kentucky Cancer Registry</a:t>
            </a:r>
          </a:p>
          <a:p>
            <a:pPr fontAlgn="base">
              <a:lnSpc>
                <a:spcPct val="90000"/>
              </a:lnSpc>
              <a:spcBef>
                <a:spcPct val="0"/>
              </a:spcBef>
              <a:spcAft>
                <a:spcPct val="0"/>
              </a:spcAft>
              <a:buClr>
                <a:srgbClr val="5BD078"/>
              </a:buClr>
            </a:pPr>
            <a:r>
              <a:rPr lang="en-US" altLang="en-US" dirty="0">
                <a:solidFill>
                  <a:prstClr val="black"/>
                </a:solidFill>
                <a:cs typeface="Arial" panose="020B0604020202020204" pitchFamily="34" charset="0"/>
                <a:hlinkClick r:id="rId4"/>
              </a:rPr>
              <a:t>thomas.tucker@uky.edu</a:t>
            </a:r>
            <a:endParaRPr lang="en-US" altLang="en-US" dirty="0">
              <a:solidFill>
                <a:prstClr val="black"/>
              </a:solidFill>
              <a:cs typeface="Arial" panose="020B0604020202020204" pitchFamily="34" charset="0"/>
            </a:endParaRPr>
          </a:p>
          <a:p>
            <a:pPr fontAlgn="base">
              <a:lnSpc>
                <a:spcPct val="90000"/>
              </a:lnSpc>
              <a:spcBef>
                <a:spcPct val="0"/>
              </a:spcBef>
              <a:spcAft>
                <a:spcPct val="0"/>
              </a:spcAft>
              <a:buClr>
                <a:srgbClr val="5BD078"/>
              </a:buClr>
            </a:pPr>
            <a:endParaRPr lang="en-US" altLang="en-US" dirty="0">
              <a:solidFill>
                <a:prstClr val="black"/>
              </a:solidFill>
              <a:cs typeface="Arial" panose="020B0604020202020204" pitchFamily="34" charset="0"/>
            </a:endParaRPr>
          </a:p>
        </p:txBody>
      </p:sp>
      <p:sp>
        <p:nvSpPr>
          <p:cNvPr id="5" name="Rectangle 1"/>
          <p:cNvSpPr>
            <a:spLocks noChangeArrowheads="1"/>
          </p:cNvSpPr>
          <p:nvPr/>
        </p:nvSpPr>
        <p:spPr bwMode="auto">
          <a:xfrm>
            <a:off x="2433320" y="3161894"/>
            <a:ext cx="50292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fontAlgn="base">
              <a:lnSpc>
                <a:spcPct val="90000"/>
              </a:lnSpc>
              <a:spcBef>
                <a:spcPct val="0"/>
              </a:spcBef>
              <a:spcAft>
                <a:spcPct val="0"/>
              </a:spcAft>
              <a:buClr>
                <a:srgbClr val="5BD078"/>
              </a:buClr>
            </a:pPr>
            <a:r>
              <a:rPr lang="en-US" altLang="en-US" sz="2400" b="1" dirty="0">
                <a:solidFill>
                  <a:prstClr val="black"/>
                </a:solidFill>
                <a:cs typeface="Arial" panose="020B0604020202020204" pitchFamily="34" charset="0"/>
              </a:rPr>
              <a:t>Jaclyn K. McDowell, </a:t>
            </a:r>
            <a:r>
              <a:rPr lang="en-US" altLang="en-US" sz="2400" b="1" dirty="0" err="1">
                <a:solidFill>
                  <a:prstClr val="black"/>
                </a:solidFill>
                <a:cs typeface="Arial" panose="020B0604020202020204" pitchFamily="34" charset="0"/>
              </a:rPr>
              <a:t>DrPH</a:t>
            </a:r>
            <a:endParaRPr lang="en-US" altLang="en-US" sz="2400" b="1" dirty="0">
              <a:solidFill>
                <a:prstClr val="black"/>
              </a:solidFill>
              <a:cs typeface="Arial" panose="020B0604020202020204" pitchFamily="34" charset="0"/>
            </a:endParaRPr>
          </a:p>
          <a:p>
            <a:pPr fontAlgn="base">
              <a:lnSpc>
                <a:spcPct val="90000"/>
              </a:lnSpc>
              <a:spcBef>
                <a:spcPct val="0"/>
              </a:spcBef>
              <a:spcAft>
                <a:spcPct val="0"/>
              </a:spcAft>
              <a:buClr>
                <a:srgbClr val="5BD078"/>
              </a:buClr>
            </a:pPr>
            <a:r>
              <a:rPr lang="en-US" altLang="en-US" dirty="0">
                <a:solidFill>
                  <a:prstClr val="black"/>
                </a:solidFill>
                <a:cs typeface="Arial" panose="020B0604020202020204" pitchFamily="34" charset="0"/>
              </a:rPr>
              <a:t>Epidemiologist</a:t>
            </a:r>
          </a:p>
          <a:p>
            <a:pPr fontAlgn="base">
              <a:lnSpc>
                <a:spcPct val="90000"/>
              </a:lnSpc>
              <a:spcBef>
                <a:spcPct val="0"/>
              </a:spcBef>
              <a:spcAft>
                <a:spcPct val="0"/>
              </a:spcAft>
              <a:buClr>
                <a:srgbClr val="5BD078"/>
              </a:buClr>
            </a:pPr>
            <a:r>
              <a:rPr lang="en-US" altLang="en-US" dirty="0">
                <a:solidFill>
                  <a:prstClr val="black"/>
                </a:solidFill>
                <a:cs typeface="Arial" panose="020B0604020202020204" pitchFamily="34" charset="0"/>
              </a:rPr>
              <a:t>Kentucky Cancer Registry</a:t>
            </a:r>
          </a:p>
          <a:p>
            <a:pPr fontAlgn="base">
              <a:lnSpc>
                <a:spcPct val="90000"/>
              </a:lnSpc>
              <a:spcBef>
                <a:spcPct val="0"/>
              </a:spcBef>
              <a:spcAft>
                <a:spcPct val="0"/>
              </a:spcAft>
              <a:buClr>
                <a:srgbClr val="5BD078"/>
              </a:buClr>
            </a:pPr>
            <a:r>
              <a:rPr lang="en-US" altLang="en-US" dirty="0">
                <a:solidFill>
                  <a:prstClr val="black"/>
                </a:solidFill>
                <a:cs typeface="Arial" panose="020B0604020202020204" pitchFamily="34" charset="0"/>
                <a:hlinkClick r:id="rId5"/>
              </a:rPr>
              <a:t>Jaclyn.mcdowell@uky.edu</a:t>
            </a:r>
            <a:endParaRPr lang="en-US" altLang="en-US" dirty="0">
              <a:solidFill>
                <a:prstClr val="black"/>
              </a:solidFill>
              <a:cs typeface="Arial" panose="020B0604020202020204" pitchFamily="34" charset="0"/>
            </a:endParaRPr>
          </a:p>
          <a:p>
            <a:pPr fontAlgn="base">
              <a:lnSpc>
                <a:spcPct val="90000"/>
              </a:lnSpc>
              <a:spcBef>
                <a:spcPct val="0"/>
              </a:spcBef>
              <a:spcAft>
                <a:spcPct val="0"/>
              </a:spcAft>
              <a:buClr>
                <a:srgbClr val="5BD078"/>
              </a:buClr>
            </a:pPr>
            <a:endParaRPr lang="en-US" altLang="en-US" dirty="0">
              <a:solidFill>
                <a:prstClr val="black"/>
              </a:solidFill>
              <a:cs typeface="Arial" panose="020B0604020202020204" pitchFamily="34" charset="0"/>
            </a:endParaRPr>
          </a:p>
        </p:txBody>
      </p:sp>
      <p:sp>
        <p:nvSpPr>
          <p:cNvPr id="2" name="TextBox 1">
            <a:extLst>
              <a:ext uri="{FF2B5EF4-FFF2-40B4-BE49-F238E27FC236}">
                <a16:creationId xmlns:a16="http://schemas.microsoft.com/office/drawing/2014/main" id="{35241363-EDD3-418D-BECC-A2503FB8395F}"/>
              </a:ext>
            </a:extLst>
          </p:cNvPr>
          <p:cNvSpPr txBox="1"/>
          <p:nvPr/>
        </p:nvSpPr>
        <p:spPr>
          <a:xfrm>
            <a:off x="2433320" y="2318850"/>
            <a:ext cx="5029200" cy="707886"/>
          </a:xfrm>
          <a:prstGeom prst="rect">
            <a:avLst/>
          </a:prstGeom>
          <a:noFill/>
        </p:spPr>
        <p:txBody>
          <a:bodyPr wrap="square" rtlCol="0">
            <a:spAutoFit/>
          </a:bodyPr>
          <a:lstStyle/>
          <a:p>
            <a:r>
              <a:rPr lang="en-US" altLang="en-US" sz="4000" dirty="0">
                <a:solidFill>
                  <a:prstClr val="black"/>
                </a:solidFill>
                <a:latin typeface="Arial" panose="020B0604020202020204" pitchFamily="34" charset="0"/>
                <a:ea typeface="MS PGothic" panose="020B0600070205080204" pitchFamily="34" charset="-128"/>
                <a:cs typeface="Arial" panose="020B0604020202020204" pitchFamily="34" charset="0"/>
              </a:rPr>
              <a:t>Contact Information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93B6615-1441-4A11-9EAD-E240610B096A}"/>
              </a:ext>
            </a:extLst>
          </p:cNvPr>
          <p:cNvGraphicFramePr>
            <a:graphicFrameLocks/>
          </p:cNvGraphicFramePr>
          <p:nvPr>
            <p:extLst>
              <p:ext uri="{D42A27DB-BD31-4B8C-83A1-F6EECF244321}">
                <p14:modId xmlns:p14="http://schemas.microsoft.com/office/powerpoint/2010/main" val="2615413869"/>
              </p:ext>
            </p:extLst>
          </p:nvPr>
        </p:nvGraphicFramePr>
        <p:xfrm>
          <a:off x="731520" y="657225"/>
          <a:ext cx="10881360" cy="609219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http://cancer.uky.edu/KCR.png">
            <a:extLst>
              <a:ext uri="{FF2B5EF4-FFF2-40B4-BE49-F238E27FC236}">
                <a16:creationId xmlns:a16="http://schemas.microsoft.com/office/drawing/2014/main" id="{ABADED3F-6C98-4DAF-9724-F274D7765077}"/>
              </a:ext>
            </a:extLst>
          </p:cNvPr>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11226800" y="6130003"/>
            <a:ext cx="849630" cy="559723"/>
          </a:xfrm>
          <a:prstGeom prst="rect">
            <a:avLst/>
          </a:prstGeom>
          <a:solidFill>
            <a:schemeClr val="tx2">
              <a:lumMod val="75000"/>
            </a:schemeClr>
          </a:solidFill>
          <a:ln w="19050">
            <a:noFill/>
          </a:ln>
        </p:spPr>
      </p:pic>
    </p:spTree>
    <p:extLst>
      <p:ext uri="{BB962C8B-B14F-4D97-AF65-F5344CB8AC3E}">
        <p14:creationId xmlns:p14="http://schemas.microsoft.com/office/powerpoint/2010/main" val="663177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C992E-27AC-41B9-A9CE-D1AC45BB1196}"/>
              </a:ext>
            </a:extLst>
          </p:cNvPr>
          <p:cNvSpPr>
            <a:spLocks noGrp="1"/>
          </p:cNvSpPr>
          <p:nvPr>
            <p:ph type="title"/>
          </p:nvPr>
        </p:nvSpPr>
        <p:spPr/>
        <p:txBody>
          <a:bodyPr/>
          <a:lstStyle/>
          <a:p>
            <a:r>
              <a:rPr lang="en-US" b="1" dirty="0">
                <a:latin typeface="&quot;arial&quot;"/>
              </a:rPr>
              <a:t>Lung Cancer </a:t>
            </a:r>
            <a:r>
              <a:rPr lang="en-US" b="1" dirty="0">
                <a:solidFill>
                  <a:schemeClr val="tx2">
                    <a:lumMod val="60000"/>
                    <a:lumOff val="40000"/>
                  </a:schemeClr>
                </a:solidFill>
                <a:latin typeface="&quot;arial&quot;"/>
              </a:rPr>
              <a:t>Incidence</a:t>
            </a:r>
          </a:p>
        </p:txBody>
      </p:sp>
      <p:pic>
        <p:nvPicPr>
          <p:cNvPr id="4" name="Picture 3" descr="http://cancer.uky.edu/KCR.png">
            <a:extLst>
              <a:ext uri="{FF2B5EF4-FFF2-40B4-BE49-F238E27FC236}">
                <a16:creationId xmlns:a16="http://schemas.microsoft.com/office/drawing/2014/main" id="{12A8061C-39EF-4F84-B985-DB682E164B13}"/>
              </a:ext>
            </a:extLst>
          </p:cNvPr>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a:off x="11226800" y="6130003"/>
            <a:ext cx="849630" cy="559723"/>
          </a:xfrm>
          <a:prstGeom prst="rect">
            <a:avLst/>
          </a:prstGeom>
          <a:solidFill>
            <a:schemeClr val="tx2">
              <a:lumMod val="75000"/>
            </a:schemeClr>
          </a:solidFill>
          <a:ln w="19050">
            <a:noFill/>
          </a:ln>
        </p:spPr>
      </p:pic>
    </p:spTree>
    <p:extLst>
      <p:ext uri="{BB962C8B-B14F-4D97-AF65-F5344CB8AC3E}">
        <p14:creationId xmlns:p14="http://schemas.microsoft.com/office/powerpoint/2010/main" val="3006096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721B40-3FE4-4860-858D-0F1A5B86D7BA}"/>
              </a:ext>
            </a:extLst>
          </p:cNvPr>
          <p:cNvPicPr>
            <a:picLocks noChangeAspect="1"/>
          </p:cNvPicPr>
          <p:nvPr/>
        </p:nvPicPr>
        <p:blipFill>
          <a:blip r:embed="rId3"/>
          <a:stretch>
            <a:fillRect/>
          </a:stretch>
        </p:blipFill>
        <p:spPr>
          <a:xfrm>
            <a:off x="132588" y="793614"/>
            <a:ext cx="11881770" cy="5657986"/>
          </a:xfrm>
          <a:prstGeom prst="rect">
            <a:avLst/>
          </a:prstGeom>
          <a:ln w="12700">
            <a:solidFill>
              <a:schemeClr val="tx1"/>
            </a:solidFill>
          </a:ln>
        </p:spPr>
      </p:pic>
      <p:sp>
        <p:nvSpPr>
          <p:cNvPr id="3" name="Oval 2">
            <a:extLst>
              <a:ext uri="{FF2B5EF4-FFF2-40B4-BE49-F238E27FC236}">
                <a16:creationId xmlns:a16="http://schemas.microsoft.com/office/drawing/2014/main" id="{6A4DA7B7-4D60-4939-8F6B-5F0BFAD39E44}"/>
              </a:ext>
            </a:extLst>
          </p:cNvPr>
          <p:cNvSpPr/>
          <p:nvPr/>
        </p:nvSpPr>
        <p:spPr>
          <a:xfrm>
            <a:off x="670560" y="2194560"/>
            <a:ext cx="609600" cy="3657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A3E628F-CA7F-4DA4-B9A8-76779DBFC98A}"/>
              </a:ext>
            </a:extLst>
          </p:cNvPr>
          <p:cNvSpPr/>
          <p:nvPr/>
        </p:nvSpPr>
        <p:spPr>
          <a:xfrm>
            <a:off x="11216640" y="2214880"/>
            <a:ext cx="609600" cy="3657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C702955-03D3-4C3A-8039-AF2159E335B6}"/>
              </a:ext>
            </a:extLst>
          </p:cNvPr>
          <p:cNvSpPr/>
          <p:nvPr/>
        </p:nvSpPr>
        <p:spPr>
          <a:xfrm>
            <a:off x="7132320" y="1737360"/>
            <a:ext cx="138176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5EF8F84-B18B-49D7-9BF3-8E782553DFC7}"/>
              </a:ext>
            </a:extLst>
          </p:cNvPr>
          <p:cNvSpPr txBox="1"/>
          <p:nvPr/>
        </p:nvSpPr>
        <p:spPr>
          <a:xfrm>
            <a:off x="934720" y="6451600"/>
            <a:ext cx="6085840" cy="365760"/>
          </a:xfrm>
          <a:prstGeom prst="rect">
            <a:avLst/>
          </a:prstGeom>
          <a:noFill/>
        </p:spPr>
        <p:txBody>
          <a:bodyPr wrap="square" rtlCol="0">
            <a:spAutoFit/>
          </a:bodyPr>
          <a:lstStyle/>
          <a:p>
            <a:r>
              <a:rPr lang="en-US" b="1" dirty="0">
                <a:latin typeface="&quot;arial&quot;"/>
              </a:rPr>
              <a:t>Source: CDC USCS Website Accessed, May 21, 2020</a:t>
            </a:r>
          </a:p>
        </p:txBody>
      </p:sp>
      <p:sp>
        <p:nvSpPr>
          <p:cNvPr id="7" name="TextBox 6">
            <a:extLst>
              <a:ext uri="{FF2B5EF4-FFF2-40B4-BE49-F238E27FC236}">
                <a16:creationId xmlns:a16="http://schemas.microsoft.com/office/drawing/2014/main" id="{D3130FA6-074F-4462-B922-4C3D0B5677D2}"/>
              </a:ext>
            </a:extLst>
          </p:cNvPr>
          <p:cNvSpPr txBox="1"/>
          <p:nvPr/>
        </p:nvSpPr>
        <p:spPr>
          <a:xfrm>
            <a:off x="5222240" y="855515"/>
            <a:ext cx="3200400" cy="369332"/>
          </a:xfrm>
          <a:prstGeom prst="rect">
            <a:avLst/>
          </a:prstGeom>
          <a:noFill/>
        </p:spPr>
        <p:txBody>
          <a:bodyPr wrap="square" rtlCol="0">
            <a:spAutoFit/>
          </a:bodyPr>
          <a:lstStyle/>
          <a:p>
            <a:r>
              <a:rPr lang="en-US" b="1" dirty="0">
                <a:solidFill>
                  <a:schemeClr val="bg2">
                    <a:lumMod val="50000"/>
                  </a:schemeClr>
                </a:solidFill>
                <a:latin typeface="&quot;arial&quot;"/>
              </a:rPr>
              <a:t>(Incidence 2012-2016)</a:t>
            </a:r>
          </a:p>
        </p:txBody>
      </p:sp>
    </p:spTree>
    <p:extLst>
      <p:ext uri="{BB962C8B-B14F-4D97-AF65-F5344CB8AC3E}">
        <p14:creationId xmlns:p14="http://schemas.microsoft.com/office/powerpoint/2010/main" val="105953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08A728-150F-4BAA-BA03-7B5E3B723048}"/>
              </a:ext>
            </a:extLst>
          </p:cNvPr>
          <p:cNvPicPr>
            <a:picLocks noChangeAspect="1"/>
          </p:cNvPicPr>
          <p:nvPr/>
        </p:nvPicPr>
        <p:blipFill>
          <a:blip r:embed="rId2"/>
          <a:stretch>
            <a:fillRect/>
          </a:stretch>
        </p:blipFill>
        <p:spPr>
          <a:xfrm>
            <a:off x="227160" y="774563"/>
            <a:ext cx="11785193" cy="5748157"/>
          </a:xfrm>
          <a:prstGeom prst="rect">
            <a:avLst/>
          </a:prstGeom>
          <a:ln w="12700">
            <a:solidFill>
              <a:schemeClr val="tx1"/>
            </a:solidFill>
          </a:ln>
        </p:spPr>
      </p:pic>
      <p:sp>
        <p:nvSpPr>
          <p:cNvPr id="4" name="Oval 3">
            <a:extLst>
              <a:ext uri="{FF2B5EF4-FFF2-40B4-BE49-F238E27FC236}">
                <a16:creationId xmlns:a16="http://schemas.microsoft.com/office/drawing/2014/main" id="{EBB09F20-6E14-4AC7-B0B9-C6814A2C43EC}"/>
              </a:ext>
            </a:extLst>
          </p:cNvPr>
          <p:cNvSpPr/>
          <p:nvPr/>
        </p:nvSpPr>
        <p:spPr>
          <a:xfrm>
            <a:off x="741680" y="2194560"/>
            <a:ext cx="609600" cy="3657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2AB34AF-BA17-4AEE-8AC5-3677A1A6DCC3}"/>
              </a:ext>
            </a:extLst>
          </p:cNvPr>
          <p:cNvSpPr/>
          <p:nvPr/>
        </p:nvSpPr>
        <p:spPr>
          <a:xfrm>
            <a:off x="10668000" y="2194560"/>
            <a:ext cx="853440" cy="3657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28DFAC7-2A98-422F-B796-55EA2B81BB3C}"/>
              </a:ext>
            </a:extLst>
          </p:cNvPr>
          <p:cNvSpPr txBox="1"/>
          <p:nvPr/>
        </p:nvSpPr>
        <p:spPr>
          <a:xfrm>
            <a:off x="934720" y="6451600"/>
            <a:ext cx="6085840" cy="365760"/>
          </a:xfrm>
          <a:prstGeom prst="rect">
            <a:avLst/>
          </a:prstGeom>
          <a:noFill/>
        </p:spPr>
        <p:txBody>
          <a:bodyPr wrap="square" rtlCol="0">
            <a:spAutoFit/>
          </a:bodyPr>
          <a:lstStyle/>
          <a:p>
            <a:r>
              <a:rPr lang="en-US" b="1" dirty="0">
                <a:latin typeface="&quot;arial&quot;"/>
              </a:rPr>
              <a:t>Source: CDC USCS Website Accessed, May 21, 2020</a:t>
            </a:r>
          </a:p>
        </p:txBody>
      </p:sp>
      <p:sp>
        <p:nvSpPr>
          <p:cNvPr id="2" name="TextBox 1">
            <a:extLst>
              <a:ext uri="{FF2B5EF4-FFF2-40B4-BE49-F238E27FC236}">
                <a16:creationId xmlns:a16="http://schemas.microsoft.com/office/drawing/2014/main" id="{BE35C30F-D5D2-4D91-AA0F-17B62DE7C73D}"/>
              </a:ext>
            </a:extLst>
          </p:cNvPr>
          <p:cNvSpPr txBox="1"/>
          <p:nvPr/>
        </p:nvSpPr>
        <p:spPr>
          <a:xfrm>
            <a:off x="5334000" y="826254"/>
            <a:ext cx="3200400" cy="369332"/>
          </a:xfrm>
          <a:prstGeom prst="rect">
            <a:avLst/>
          </a:prstGeom>
          <a:noFill/>
        </p:spPr>
        <p:txBody>
          <a:bodyPr wrap="square" rtlCol="0">
            <a:spAutoFit/>
          </a:bodyPr>
          <a:lstStyle/>
          <a:p>
            <a:r>
              <a:rPr lang="en-US" b="1" dirty="0">
                <a:solidFill>
                  <a:schemeClr val="bg2">
                    <a:lumMod val="50000"/>
                  </a:schemeClr>
                </a:solidFill>
                <a:latin typeface="&quot;arial&quot;"/>
              </a:rPr>
              <a:t>(Incidence 2012-2016)</a:t>
            </a:r>
          </a:p>
        </p:txBody>
      </p:sp>
    </p:spTree>
    <p:extLst>
      <p:ext uri="{BB962C8B-B14F-4D97-AF65-F5344CB8AC3E}">
        <p14:creationId xmlns:p14="http://schemas.microsoft.com/office/powerpoint/2010/main" val="3425278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395CB4F-05D9-48A7-801B-019E705664DC}"/>
              </a:ext>
            </a:extLst>
          </p:cNvPr>
          <p:cNvGraphicFramePr>
            <a:graphicFrameLocks/>
          </p:cNvGraphicFramePr>
          <p:nvPr>
            <p:extLst>
              <p:ext uri="{D42A27DB-BD31-4B8C-83A1-F6EECF244321}">
                <p14:modId xmlns:p14="http://schemas.microsoft.com/office/powerpoint/2010/main" val="1456369476"/>
              </p:ext>
            </p:extLst>
          </p:nvPr>
        </p:nvGraphicFramePr>
        <p:xfrm>
          <a:off x="762000" y="822960"/>
          <a:ext cx="10454640" cy="5811520"/>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49945403-D3B3-4D3D-8284-4698ABDC5422}"/>
              </a:ext>
            </a:extLst>
          </p:cNvPr>
          <p:cNvCxnSpPr>
            <a:cxnSpLocks/>
          </p:cNvCxnSpPr>
          <p:nvPr/>
        </p:nvCxnSpPr>
        <p:spPr>
          <a:xfrm>
            <a:off x="1615440" y="2854960"/>
            <a:ext cx="5425440" cy="574040"/>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02E25CD-5FF0-4EDA-A1C9-31DC9B3E0F2B}"/>
              </a:ext>
            </a:extLst>
          </p:cNvPr>
          <p:cNvCxnSpPr/>
          <p:nvPr/>
        </p:nvCxnSpPr>
        <p:spPr>
          <a:xfrm>
            <a:off x="7040880" y="3429000"/>
            <a:ext cx="3810000" cy="2057400"/>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9" name="Picture 8" descr="http://cancer.uky.edu/KCR.png">
            <a:extLst>
              <a:ext uri="{FF2B5EF4-FFF2-40B4-BE49-F238E27FC236}">
                <a16:creationId xmlns:a16="http://schemas.microsoft.com/office/drawing/2014/main" id="{4DC23FBD-AC42-4F4F-9B12-E65FFC67FA59}"/>
              </a:ext>
            </a:extLst>
          </p:cNvPr>
          <p:cNvPicPr>
            <a:picLocks noChangeAspect="1" noChangeArrowheads="1"/>
          </p:cNvPicPr>
          <p:nvPr/>
        </p:nvPicPr>
        <p:blipFill>
          <a:blip r:embed="rId4">
            <a:duotone>
              <a:schemeClr val="accent2">
                <a:shade val="45000"/>
                <a:satMod val="135000"/>
              </a:schemeClr>
              <a:prstClr val="white"/>
            </a:duotone>
          </a:blip>
          <a:srcRect/>
          <a:stretch>
            <a:fillRect/>
          </a:stretch>
        </p:blipFill>
        <p:spPr bwMode="auto">
          <a:xfrm>
            <a:off x="11226800" y="6130003"/>
            <a:ext cx="849630" cy="559723"/>
          </a:xfrm>
          <a:prstGeom prst="rect">
            <a:avLst/>
          </a:prstGeom>
          <a:solidFill>
            <a:schemeClr val="tx2">
              <a:lumMod val="75000"/>
            </a:schemeClr>
          </a:solidFill>
          <a:ln w="19050">
            <a:noFill/>
          </a:ln>
        </p:spPr>
      </p:pic>
    </p:spTree>
    <p:extLst>
      <p:ext uri="{BB962C8B-B14F-4D97-AF65-F5344CB8AC3E}">
        <p14:creationId xmlns:p14="http://schemas.microsoft.com/office/powerpoint/2010/main" val="315516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Section Slides">
  <a:themeElements>
    <a:clrScheme name="Amplify">
      <a:dk1>
        <a:srgbClr val="000000"/>
      </a:dk1>
      <a:lt1>
        <a:srgbClr val="FFFFFF"/>
      </a:lt1>
      <a:dk2>
        <a:srgbClr val="64646A"/>
      </a:dk2>
      <a:lt2>
        <a:srgbClr val="C9C8C8"/>
      </a:lt2>
      <a:accent1>
        <a:srgbClr val="0154A5"/>
      </a:accent1>
      <a:accent2>
        <a:srgbClr val="58C9E8"/>
      </a:accent2>
      <a:accent3>
        <a:srgbClr val="FDB819"/>
      </a:accent3>
      <a:accent4>
        <a:srgbClr val="80BB00"/>
      </a:accent4>
      <a:accent5>
        <a:srgbClr val="FB3449"/>
      </a:accent5>
      <a:accent6>
        <a:srgbClr val="64646A"/>
      </a:accent6>
      <a:hlink>
        <a:srgbClr val="0154A5"/>
      </a:hlink>
      <a:folHlink>
        <a:srgbClr val="58C9E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rba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Urba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4735</TotalTime>
  <Words>1363</Words>
  <Application>Microsoft Office PowerPoint</Application>
  <PresentationFormat>Widescreen</PresentationFormat>
  <Paragraphs>213</Paragraphs>
  <Slides>43</Slides>
  <Notes>11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43</vt:i4>
      </vt:variant>
    </vt:vector>
  </HeadingPairs>
  <TitlesOfParts>
    <vt:vector size="55" baseType="lpstr">
      <vt:lpstr>"arial"</vt:lpstr>
      <vt:lpstr>Arial</vt:lpstr>
      <vt:lpstr>Arial Black</vt:lpstr>
      <vt:lpstr>Calibri</vt:lpstr>
      <vt:lpstr>Calibri Light</vt:lpstr>
      <vt:lpstr>Georgia</vt:lpstr>
      <vt:lpstr>Trebuchet MS</vt:lpstr>
      <vt:lpstr>Wingdings 2</vt:lpstr>
      <vt:lpstr>Section Slides</vt:lpstr>
      <vt:lpstr>Urban</vt:lpstr>
      <vt:lpstr>Office Theme</vt:lpstr>
      <vt:lpstr>1_Urban</vt:lpstr>
      <vt:lpstr>Changes Over Time and Disparities in   Kentucky’s Lung, Breast and Colorectal Cancer Burden</vt:lpstr>
      <vt:lpstr>Topic to be Covered</vt:lpstr>
      <vt:lpstr>Characteristics of the Kentucky Population</vt:lpstr>
      <vt:lpstr>PowerPoint Presentation</vt:lpstr>
      <vt:lpstr>PowerPoint Presentation</vt:lpstr>
      <vt:lpstr>Lung Cancer Incidence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Lung Cancer Mortality</vt:lpstr>
      <vt:lpstr>PowerPoint Presentation</vt:lpstr>
      <vt:lpstr>Lung Cancer Discussion Questions</vt:lpstr>
      <vt:lpstr>Breast Cancer Incidence</vt:lpstr>
      <vt:lpstr>PowerPoint Presentation</vt:lpstr>
      <vt:lpstr>PowerPoint Presentation</vt:lpstr>
      <vt:lpstr>PowerPoint Presentation</vt:lpstr>
      <vt:lpstr>PowerPoint Presentation</vt:lpstr>
      <vt:lpstr>PowerPoint Presentation</vt:lpstr>
      <vt:lpstr>PowerPoint Presentation</vt:lpstr>
      <vt:lpstr>Breast Cancer Mortality</vt:lpstr>
      <vt:lpstr>PowerPoint Presentation</vt:lpstr>
      <vt:lpstr>PowerPoint Presentation</vt:lpstr>
      <vt:lpstr>PowerPoint Presentation</vt:lpstr>
      <vt:lpstr>Breast Cancer Discussion Questions</vt:lpstr>
      <vt:lpstr>Colorectal Cancer Incidence</vt:lpstr>
      <vt:lpstr>PowerPoint Presentation</vt:lpstr>
      <vt:lpstr>PowerPoint Presentation</vt:lpstr>
      <vt:lpstr>PowerPoint Presentation</vt:lpstr>
      <vt:lpstr>PowerPoint Presentation</vt:lpstr>
      <vt:lpstr>PowerPoint Presentation</vt:lpstr>
      <vt:lpstr>PowerPoint Presentation</vt:lpstr>
      <vt:lpstr>Colorectal Cancer Mortality</vt:lpstr>
      <vt:lpstr>PowerPoint Presentation</vt:lpstr>
      <vt:lpstr>PowerPoint Presentation</vt:lpstr>
      <vt:lpstr>PowerPoint Presentation</vt:lpstr>
      <vt:lpstr>PowerPoint Presentation</vt:lpstr>
      <vt:lpstr>Colorectal Cancer Discussion Questions</vt:lpstr>
      <vt:lpstr>Thank you for all of your efforts to reduce  the burden of cancer in Kentucky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Tucker, Thomas C.</cp:lastModifiedBy>
  <cp:revision>361</cp:revision>
  <dcterms:created xsi:type="dcterms:W3CDTF">2016-06-23T13:30:19Z</dcterms:created>
  <dcterms:modified xsi:type="dcterms:W3CDTF">2020-05-28T14:55:12Z</dcterms:modified>
</cp:coreProperties>
</file>